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bold r:id="rId14"/>
      <p:italic r:id="rId15"/>
      <p:boldItalic r:id="rId16"/>
    </p:embeddedFont>
    <p:embeddedFont>
      <p:font typeface="PT Serif" panose="020A0603040505020204" pitchFamily="18"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9A3E55-A828-44F4-A659-3948231476A6}" v="26" dt="2026-02-10T14:50:33.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20CADB7-4354-4D06-A54E-469AC5014965}" type="datetimeFigureOut">
              <a:t>2/10/2026</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E431EDE-317B-40D5-B4EC-70B72E0D63D3}" type="slidenum">
              <a:t>‹#›</a:t>
            </a:fld>
            <a:endParaRPr lang="en-US"/>
          </a:p>
        </p:txBody>
      </p:sp>
    </p:spTree>
    <p:extLst>
      <p:ext uri="{BB962C8B-B14F-4D97-AF65-F5344CB8AC3E}">
        <p14:creationId xmlns:p14="http://schemas.microsoft.com/office/powerpoint/2010/main" val="272484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65409"/>
            <a:ext cx="7556421" cy="223277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Food Trends: Understanding Customer Preferences Through Data</a:t>
            </a:r>
            <a:endParaRPr lang="en-US" sz="4650" dirty="0"/>
          </a:p>
        </p:txBody>
      </p:sp>
      <p:sp>
        <p:nvSpPr>
          <p:cNvPr id="4" name="Text 1"/>
          <p:cNvSpPr/>
          <p:nvPr/>
        </p:nvSpPr>
        <p:spPr>
          <a:xfrm>
            <a:off x="793790" y="3938349"/>
            <a:ext cx="7556421" cy="453509"/>
          </a:xfrm>
          <a:prstGeom prst="rect">
            <a:avLst/>
          </a:prstGeom>
          <a:noFill/>
          <a:ln/>
        </p:spPr>
        <p:txBody>
          <a:bodyPr wrap="none" lIns="0" tIns="0" rIns="0" bIns="0" rtlCol="0" anchor="t"/>
          <a:lstStyle/>
          <a:p>
            <a:pPr marL="0" indent="0" algn="l">
              <a:lnSpc>
                <a:spcPts val="3550"/>
              </a:lnSpc>
              <a:buNone/>
            </a:pPr>
            <a:r>
              <a:rPr lang="en-US" sz="2200" b="1" dirty="0">
                <a:solidFill>
                  <a:srgbClr val="383838"/>
                </a:solidFill>
                <a:latin typeface="DM Sans" pitchFamily="34" charset="0"/>
                <a:ea typeface="DM Sans" pitchFamily="34" charset="-122"/>
                <a:cs typeface="DM Sans" pitchFamily="34" charset="-120"/>
              </a:rPr>
              <a:t>Infosys Springboard Virtual Internship 6.0</a:t>
            </a:r>
            <a:endParaRPr lang="en-US" sz="2200" dirty="0"/>
          </a:p>
        </p:txBody>
      </p:sp>
      <p:sp>
        <p:nvSpPr>
          <p:cNvPr id="5" name="Text 2"/>
          <p:cNvSpPr/>
          <p:nvPr/>
        </p:nvSpPr>
        <p:spPr>
          <a:xfrm>
            <a:off x="793790" y="4647009"/>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Domain:</a:t>
            </a:r>
            <a:r>
              <a:rPr lang="en-US" sz="1750" dirty="0">
                <a:solidFill>
                  <a:srgbClr val="383838"/>
                </a:solidFill>
                <a:latin typeface="DM Sans" pitchFamily="34" charset="0"/>
                <a:ea typeface="DM Sans" pitchFamily="34" charset="-122"/>
                <a:cs typeface="DM Sans" pitchFamily="34" charset="-120"/>
              </a:rPr>
              <a:t> Data Analytics &amp; Visualization (Power BI)</a:t>
            </a:r>
            <a:endParaRPr lang="en-US" sz="1750" dirty="0"/>
          </a:p>
        </p:txBody>
      </p:sp>
      <p:sp>
        <p:nvSpPr>
          <p:cNvPr id="6" name="Text 3"/>
          <p:cNvSpPr/>
          <p:nvPr/>
        </p:nvSpPr>
        <p:spPr>
          <a:xfrm>
            <a:off x="793790" y="5265063"/>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Batch -11 , Team - C </a:t>
            </a:r>
            <a:endParaRPr lang="en-US" sz="1750" dirty="0"/>
          </a:p>
        </p:txBody>
      </p:sp>
      <p:sp>
        <p:nvSpPr>
          <p:cNvPr id="7" name="Text 4"/>
          <p:cNvSpPr/>
          <p:nvPr/>
        </p:nvSpPr>
        <p:spPr>
          <a:xfrm>
            <a:off x="793790" y="5883116"/>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Vaishnavi Shah</a:t>
            </a:r>
            <a:endParaRPr lang="en-US" sz="1750" dirty="0"/>
          </a:p>
        </p:txBody>
      </p:sp>
      <p:sp>
        <p:nvSpPr>
          <p:cNvPr id="8" name="Text 5"/>
          <p:cNvSpPr/>
          <p:nvPr/>
        </p:nvSpPr>
        <p:spPr>
          <a:xfrm>
            <a:off x="793790" y="6501170"/>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Mentor :- NityaShree Mam</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56303"/>
            <a:ext cx="8817769"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Acknowledgements &amp; References</a:t>
            </a:r>
            <a:endParaRPr lang="en-US" sz="4650" dirty="0"/>
          </a:p>
        </p:txBody>
      </p:sp>
      <p:sp>
        <p:nvSpPr>
          <p:cNvPr id="3" name="Shape 1"/>
          <p:cNvSpPr/>
          <p:nvPr/>
        </p:nvSpPr>
        <p:spPr>
          <a:xfrm>
            <a:off x="793790" y="3054191"/>
            <a:ext cx="4196358" cy="2701052"/>
          </a:xfrm>
          <a:prstGeom prst="roundRect">
            <a:avLst>
              <a:gd name="adj" fmla="val 1260"/>
            </a:avLst>
          </a:prstGeom>
          <a:solidFill>
            <a:srgbClr val="FFFFFF"/>
          </a:solidFill>
          <a:ln w="30480">
            <a:solidFill>
              <a:srgbClr val="D8D4D4"/>
            </a:solidFill>
            <a:prstDash val="solid"/>
          </a:ln>
        </p:spPr>
      </p:sp>
      <p:pic>
        <p:nvPicPr>
          <p:cNvPr id="4" name="Image 0" descr="preencoded.png"/>
          <p:cNvPicPr>
            <a:picLocks noChangeAspect="1"/>
          </p:cNvPicPr>
          <p:nvPr/>
        </p:nvPicPr>
        <p:blipFill>
          <a:blip r:embed="rId3"/>
          <a:stretch>
            <a:fillRect/>
          </a:stretch>
        </p:blipFill>
        <p:spPr>
          <a:xfrm>
            <a:off x="688181" y="2948583"/>
            <a:ext cx="272177" cy="272177"/>
          </a:xfrm>
          <a:prstGeom prst="rect">
            <a:avLst/>
          </a:prstGeom>
        </p:spPr>
      </p:pic>
      <p:pic>
        <p:nvPicPr>
          <p:cNvPr id="5" name="Image 1" descr="preencoded.png"/>
          <p:cNvPicPr>
            <a:picLocks noChangeAspect="1"/>
          </p:cNvPicPr>
          <p:nvPr/>
        </p:nvPicPr>
        <p:blipFill>
          <a:blip r:embed="rId4"/>
          <a:stretch>
            <a:fillRect/>
          </a:stretch>
        </p:blipFill>
        <p:spPr>
          <a:xfrm>
            <a:off x="4823579" y="5588675"/>
            <a:ext cx="272177" cy="272177"/>
          </a:xfrm>
          <a:prstGeom prst="rect">
            <a:avLst/>
          </a:prstGeom>
        </p:spPr>
      </p:pic>
      <p:sp>
        <p:nvSpPr>
          <p:cNvPr id="6" name="Text 2"/>
          <p:cNvSpPr/>
          <p:nvPr/>
        </p:nvSpPr>
        <p:spPr>
          <a:xfrm>
            <a:off x="1164431" y="3424833"/>
            <a:ext cx="3438406"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Infosys Springboard Team</a:t>
            </a:r>
            <a:endParaRPr lang="en-US" sz="2300" dirty="0"/>
          </a:p>
        </p:txBody>
      </p:sp>
      <p:sp>
        <p:nvSpPr>
          <p:cNvPr id="7" name="Text 3"/>
          <p:cNvSpPr/>
          <p:nvPr/>
        </p:nvSpPr>
        <p:spPr>
          <a:xfrm>
            <a:off x="1164431" y="3932992"/>
            <a:ext cx="3455075"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For organizing this valuable internship opportunity and providing the platform for professional growth</a:t>
            </a:r>
            <a:endParaRPr lang="en-US" sz="1750" dirty="0"/>
          </a:p>
        </p:txBody>
      </p:sp>
      <p:sp>
        <p:nvSpPr>
          <p:cNvPr id="8" name="Shape 4"/>
          <p:cNvSpPr/>
          <p:nvPr/>
        </p:nvSpPr>
        <p:spPr>
          <a:xfrm>
            <a:off x="5216962" y="3054191"/>
            <a:ext cx="4196358" cy="2701052"/>
          </a:xfrm>
          <a:prstGeom prst="roundRect">
            <a:avLst>
              <a:gd name="adj" fmla="val 1260"/>
            </a:avLst>
          </a:prstGeom>
          <a:solidFill>
            <a:srgbClr val="FFFFFF"/>
          </a:solidFill>
          <a:ln w="30480">
            <a:solidFill>
              <a:srgbClr val="D8D4D4"/>
            </a:solidFill>
            <a:prstDash val="solid"/>
          </a:ln>
        </p:spPr>
      </p:sp>
      <p:pic>
        <p:nvPicPr>
          <p:cNvPr id="9" name="Image 2" descr="preencoded.png"/>
          <p:cNvPicPr>
            <a:picLocks noChangeAspect="1"/>
          </p:cNvPicPr>
          <p:nvPr/>
        </p:nvPicPr>
        <p:blipFill>
          <a:blip r:embed="rId3"/>
          <a:stretch>
            <a:fillRect/>
          </a:stretch>
        </p:blipFill>
        <p:spPr>
          <a:xfrm>
            <a:off x="5111353" y="2948583"/>
            <a:ext cx="272177" cy="272177"/>
          </a:xfrm>
          <a:prstGeom prst="rect">
            <a:avLst/>
          </a:prstGeom>
        </p:spPr>
      </p:pic>
      <p:pic>
        <p:nvPicPr>
          <p:cNvPr id="10" name="Image 3" descr="preencoded.png"/>
          <p:cNvPicPr>
            <a:picLocks noChangeAspect="1"/>
          </p:cNvPicPr>
          <p:nvPr/>
        </p:nvPicPr>
        <p:blipFill>
          <a:blip r:embed="rId4"/>
          <a:stretch>
            <a:fillRect/>
          </a:stretch>
        </p:blipFill>
        <p:spPr>
          <a:xfrm>
            <a:off x="9246751" y="5588675"/>
            <a:ext cx="272177" cy="272177"/>
          </a:xfrm>
          <a:prstGeom prst="rect">
            <a:avLst/>
          </a:prstGeom>
        </p:spPr>
      </p:pic>
      <p:sp>
        <p:nvSpPr>
          <p:cNvPr id="11" name="Text 5"/>
          <p:cNvSpPr/>
          <p:nvPr/>
        </p:nvSpPr>
        <p:spPr>
          <a:xfrm>
            <a:off x="5587603" y="342483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Project Mentor</a:t>
            </a:r>
            <a:endParaRPr lang="en-US" sz="2300" dirty="0"/>
          </a:p>
        </p:txBody>
      </p:sp>
      <p:sp>
        <p:nvSpPr>
          <p:cNvPr id="12" name="Text 6"/>
          <p:cNvSpPr/>
          <p:nvPr/>
        </p:nvSpPr>
        <p:spPr>
          <a:xfrm>
            <a:off x="5587603" y="3932992"/>
            <a:ext cx="3455075"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For continuous guidance, constructive feedback, and technical expertise throughout the project</a:t>
            </a:r>
            <a:endParaRPr lang="en-US" sz="1750" dirty="0"/>
          </a:p>
        </p:txBody>
      </p:sp>
      <p:sp>
        <p:nvSpPr>
          <p:cNvPr id="13" name="Shape 7"/>
          <p:cNvSpPr/>
          <p:nvPr/>
        </p:nvSpPr>
        <p:spPr>
          <a:xfrm>
            <a:off x="9640133" y="3054191"/>
            <a:ext cx="4196358" cy="2701052"/>
          </a:xfrm>
          <a:prstGeom prst="roundRect">
            <a:avLst>
              <a:gd name="adj" fmla="val 1260"/>
            </a:avLst>
          </a:prstGeom>
          <a:solidFill>
            <a:srgbClr val="FFFFFF"/>
          </a:solidFill>
          <a:ln w="30480">
            <a:solidFill>
              <a:srgbClr val="D8D4D4"/>
            </a:solidFill>
            <a:prstDash val="solid"/>
          </a:ln>
        </p:spPr>
      </p:sp>
      <p:pic>
        <p:nvPicPr>
          <p:cNvPr id="14" name="Image 4" descr="preencoded.png"/>
          <p:cNvPicPr>
            <a:picLocks noChangeAspect="1"/>
          </p:cNvPicPr>
          <p:nvPr/>
        </p:nvPicPr>
        <p:blipFill>
          <a:blip r:embed="rId3"/>
          <a:stretch>
            <a:fillRect/>
          </a:stretch>
        </p:blipFill>
        <p:spPr>
          <a:xfrm>
            <a:off x="9534525" y="2948583"/>
            <a:ext cx="272177" cy="272177"/>
          </a:xfrm>
          <a:prstGeom prst="rect">
            <a:avLst/>
          </a:prstGeom>
        </p:spPr>
      </p:pic>
      <p:pic>
        <p:nvPicPr>
          <p:cNvPr id="15" name="Image 5" descr="preencoded.png"/>
          <p:cNvPicPr>
            <a:picLocks noChangeAspect="1"/>
          </p:cNvPicPr>
          <p:nvPr/>
        </p:nvPicPr>
        <p:blipFill>
          <a:blip r:embed="rId4"/>
          <a:stretch>
            <a:fillRect/>
          </a:stretch>
        </p:blipFill>
        <p:spPr>
          <a:xfrm>
            <a:off x="13669923" y="5588675"/>
            <a:ext cx="272177" cy="272177"/>
          </a:xfrm>
          <a:prstGeom prst="rect">
            <a:avLst/>
          </a:prstGeom>
        </p:spPr>
      </p:pic>
      <p:sp>
        <p:nvSpPr>
          <p:cNvPr id="16" name="Text 8"/>
          <p:cNvSpPr/>
          <p:nvPr/>
        </p:nvSpPr>
        <p:spPr>
          <a:xfrm>
            <a:off x="10010775" y="342483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Team Collaboration</a:t>
            </a:r>
            <a:endParaRPr lang="en-US" sz="2300" dirty="0"/>
          </a:p>
        </p:txBody>
      </p:sp>
      <p:sp>
        <p:nvSpPr>
          <p:cNvPr id="17" name="Text 9"/>
          <p:cNvSpPr/>
          <p:nvPr/>
        </p:nvSpPr>
        <p:spPr>
          <a:xfrm>
            <a:off x="10010775" y="3932992"/>
            <a:ext cx="3455075"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For collaboration, encouragement, and shared insights that enriched the learning experience</a:t>
            </a:r>
            <a:endParaRPr lang="en-US" sz="1750" dirty="0"/>
          </a:p>
        </p:txBody>
      </p:sp>
      <p:sp>
        <p:nvSpPr>
          <p:cNvPr id="18" name="Text 10"/>
          <p:cNvSpPr/>
          <p:nvPr/>
        </p:nvSpPr>
        <p:spPr>
          <a:xfrm>
            <a:off x="793790" y="6010394"/>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References:</a:t>
            </a:r>
            <a:r>
              <a:rPr lang="en-US" sz="1750" dirty="0">
                <a:solidFill>
                  <a:srgbClr val="383838"/>
                </a:solidFill>
                <a:latin typeface="DM Sans" pitchFamily="34" charset="0"/>
                <a:ea typeface="DM Sans" pitchFamily="34" charset="-122"/>
                <a:cs typeface="DM Sans" pitchFamily="34" charset="-120"/>
              </a:rPr>
              <a:t> Microsoft Power BI Documentation • Infosys Springboard Virtual Internship Course Materials</a:t>
            </a:r>
            <a:endParaRPr lang="en-US" sz="1750" dirty="0"/>
          </a:p>
        </p:txBody>
      </p:sp>
      <p:sp>
        <p:nvSpPr>
          <p:cNvPr id="24" name="Rectangle 23">
            <a:extLst>
              <a:ext uri="{FF2B5EF4-FFF2-40B4-BE49-F238E27FC236}">
                <a16:creationId xmlns:a16="http://schemas.microsoft.com/office/drawing/2014/main" id="{83D0A585-EA75-2AD4-84F3-225B358BB49E}"/>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11223"/>
            <a:ext cx="5954197"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Project Objective</a:t>
            </a:r>
            <a:endParaRPr lang="en-US" sz="46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2416135"/>
            <a:ext cx="340162" cy="340162"/>
          </a:xfrm>
          <a:prstGeom prst="rect">
            <a:avLst/>
          </a:prstGeom>
        </p:spPr>
      </p:pic>
      <p:sp>
        <p:nvSpPr>
          <p:cNvPr id="4" name="Text 1"/>
          <p:cNvSpPr/>
          <p:nvPr/>
        </p:nvSpPr>
        <p:spPr>
          <a:xfrm>
            <a:off x="1530906" y="2409111"/>
            <a:ext cx="3247668"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Understand Food Trends</a:t>
            </a:r>
            <a:endParaRPr lang="en-US" sz="2300" dirty="0"/>
          </a:p>
        </p:txBody>
      </p:sp>
      <p:sp>
        <p:nvSpPr>
          <p:cNvPr id="5" name="Text 2"/>
          <p:cNvSpPr/>
          <p:nvPr/>
        </p:nvSpPr>
        <p:spPr>
          <a:xfrm>
            <a:off x="1530906" y="2917269"/>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Analyze customer preferences across cuisines, cities, and restaurant chains globally</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895" y="2416135"/>
            <a:ext cx="340162" cy="340162"/>
          </a:xfrm>
          <a:prstGeom prst="rect">
            <a:avLst/>
          </a:prstGeom>
        </p:spPr>
      </p:pic>
      <p:sp>
        <p:nvSpPr>
          <p:cNvPr id="7" name="Text 3"/>
          <p:cNvSpPr/>
          <p:nvPr/>
        </p:nvSpPr>
        <p:spPr>
          <a:xfrm>
            <a:off x="8194000" y="2409111"/>
            <a:ext cx="3015615"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Customer Engagement</a:t>
            </a:r>
            <a:endParaRPr lang="en-US" sz="2300" dirty="0"/>
          </a:p>
        </p:txBody>
      </p:sp>
      <p:sp>
        <p:nvSpPr>
          <p:cNvPr id="8" name="Text 4"/>
          <p:cNvSpPr/>
          <p:nvPr/>
        </p:nvSpPr>
        <p:spPr>
          <a:xfrm>
            <a:off x="8194000" y="291726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Study ratings and votes to measure customer satisfaction and loyalty</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800" y="4103727"/>
            <a:ext cx="340162" cy="340162"/>
          </a:xfrm>
          <a:prstGeom prst="rect">
            <a:avLst/>
          </a:prstGeom>
        </p:spPr>
      </p:pic>
      <p:sp>
        <p:nvSpPr>
          <p:cNvPr id="10" name="Text 5"/>
          <p:cNvSpPr/>
          <p:nvPr/>
        </p:nvSpPr>
        <p:spPr>
          <a:xfrm>
            <a:off x="1530906" y="409670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Pricing Impact</a:t>
            </a:r>
            <a:endParaRPr lang="en-US" sz="2300" dirty="0"/>
          </a:p>
        </p:txBody>
      </p:sp>
      <p:sp>
        <p:nvSpPr>
          <p:cNvPr id="11" name="Text 6"/>
          <p:cNvSpPr/>
          <p:nvPr/>
        </p:nvSpPr>
        <p:spPr>
          <a:xfrm>
            <a:off x="1530906" y="4604861"/>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Evaluate how pricing strategies influence customer perception and behavior</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1895" y="4103727"/>
            <a:ext cx="340162" cy="340162"/>
          </a:xfrm>
          <a:prstGeom prst="rect">
            <a:avLst/>
          </a:prstGeom>
        </p:spPr>
      </p:pic>
      <p:sp>
        <p:nvSpPr>
          <p:cNvPr id="13" name="Text 7"/>
          <p:cNvSpPr/>
          <p:nvPr/>
        </p:nvSpPr>
        <p:spPr>
          <a:xfrm>
            <a:off x="8194000" y="409670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Service Analysis</a:t>
            </a:r>
            <a:endParaRPr lang="en-US" sz="2300" dirty="0"/>
          </a:p>
        </p:txBody>
      </p:sp>
      <p:sp>
        <p:nvSpPr>
          <p:cNvPr id="14" name="Text 8"/>
          <p:cNvSpPr/>
          <p:nvPr/>
        </p:nvSpPr>
        <p:spPr>
          <a:xfrm>
            <a:off x="8194000" y="4604861"/>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Assess online delivery and table booking impact on restaurant performance</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8800" y="5791319"/>
            <a:ext cx="340162" cy="340162"/>
          </a:xfrm>
          <a:prstGeom prst="rect">
            <a:avLst/>
          </a:prstGeom>
        </p:spPr>
      </p:pic>
      <p:sp>
        <p:nvSpPr>
          <p:cNvPr id="16" name="Text 9"/>
          <p:cNvSpPr/>
          <p:nvPr/>
        </p:nvSpPr>
        <p:spPr>
          <a:xfrm>
            <a:off x="1530906" y="57842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Risk Detection</a:t>
            </a:r>
            <a:endParaRPr lang="en-US" sz="2300" dirty="0"/>
          </a:p>
        </p:txBody>
      </p:sp>
      <p:sp>
        <p:nvSpPr>
          <p:cNvPr id="17" name="Text 10"/>
          <p:cNvSpPr/>
          <p:nvPr/>
        </p:nvSpPr>
        <p:spPr>
          <a:xfrm>
            <a:off x="1530906" y="6292453"/>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Identify quality inconsistencies and recommend improvement opportunities</a:t>
            </a:r>
            <a:endParaRPr lang="en-US" sz="17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1895" y="5791319"/>
            <a:ext cx="340162" cy="340162"/>
          </a:xfrm>
          <a:prstGeom prst="rect">
            <a:avLst/>
          </a:prstGeom>
        </p:spPr>
      </p:pic>
      <p:sp>
        <p:nvSpPr>
          <p:cNvPr id="19" name="Text 11"/>
          <p:cNvSpPr/>
          <p:nvPr/>
        </p:nvSpPr>
        <p:spPr>
          <a:xfrm>
            <a:off x="8194000" y="57842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Strategic Insights</a:t>
            </a:r>
            <a:endParaRPr lang="en-US" sz="2300" dirty="0"/>
          </a:p>
        </p:txBody>
      </p:sp>
      <p:sp>
        <p:nvSpPr>
          <p:cNvPr id="20" name="Text 12"/>
          <p:cNvSpPr/>
          <p:nvPr/>
        </p:nvSpPr>
        <p:spPr>
          <a:xfrm>
            <a:off x="8194000" y="629245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Transform data findings into actionable business recommendations</a:t>
            </a:r>
            <a:endParaRPr lang="en-US" sz="1750" dirty="0"/>
          </a:p>
        </p:txBody>
      </p:sp>
      <p:sp>
        <p:nvSpPr>
          <p:cNvPr id="22" name="Rectangle 21">
            <a:extLst>
              <a:ext uri="{FF2B5EF4-FFF2-40B4-BE49-F238E27FC236}">
                <a16:creationId xmlns:a16="http://schemas.microsoft.com/office/drawing/2014/main" id="{2B5AC62D-C7E6-A28A-3DF7-147CCD217748}"/>
              </a:ext>
            </a:extLst>
          </p:cNvPr>
          <p:cNvSpPr/>
          <p:nvPr/>
        </p:nvSpPr>
        <p:spPr>
          <a:xfrm>
            <a:off x="12714071" y="7650554"/>
            <a:ext cx="1923694" cy="597008"/>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1403" y="851654"/>
            <a:ext cx="5635823" cy="704493"/>
          </a:xfrm>
          <a:prstGeom prst="rect">
            <a:avLst/>
          </a:prstGeom>
          <a:noFill/>
          <a:ln/>
        </p:spPr>
        <p:txBody>
          <a:bodyPr wrap="none" lIns="0" tIns="0" rIns="0" bIns="0" rtlCol="0" anchor="t"/>
          <a:lstStyle/>
          <a:p>
            <a:pPr marL="0" indent="0" algn="l">
              <a:lnSpc>
                <a:spcPts val="5500"/>
              </a:lnSpc>
              <a:buNone/>
            </a:pPr>
            <a:r>
              <a:rPr lang="en-US" sz="4400" dirty="0">
                <a:solidFill>
                  <a:srgbClr val="020202"/>
                </a:solidFill>
                <a:latin typeface="PT Serif" pitchFamily="34" charset="0"/>
                <a:ea typeface="PT Serif" pitchFamily="34" charset="-122"/>
                <a:cs typeface="PT Serif" pitchFamily="34" charset="-120"/>
              </a:rPr>
              <a:t>Project Overview</a:t>
            </a:r>
            <a:endParaRPr lang="en-US" sz="4400" dirty="0"/>
          </a:p>
        </p:txBody>
      </p:sp>
      <p:sp>
        <p:nvSpPr>
          <p:cNvPr id="3" name="Text 1"/>
          <p:cNvSpPr/>
          <p:nvPr/>
        </p:nvSpPr>
        <p:spPr>
          <a:xfrm>
            <a:off x="751403" y="2064067"/>
            <a:ext cx="3381494" cy="422672"/>
          </a:xfrm>
          <a:prstGeom prst="rect">
            <a:avLst/>
          </a:prstGeom>
          <a:noFill/>
          <a:ln/>
        </p:spPr>
        <p:txBody>
          <a:bodyPr wrap="none" lIns="0" tIns="0" rIns="0" bIns="0" rtlCol="0" anchor="t"/>
          <a:lstStyle/>
          <a:p>
            <a:pPr marL="0" indent="0" algn="l">
              <a:lnSpc>
                <a:spcPts val="3300"/>
              </a:lnSpc>
              <a:buNone/>
            </a:pPr>
            <a:r>
              <a:rPr lang="en-US" sz="2650" dirty="0">
                <a:solidFill>
                  <a:srgbClr val="020202"/>
                </a:solidFill>
                <a:latin typeface="PT Serif" pitchFamily="34" charset="0"/>
                <a:ea typeface="PT Serif" pitchFamily="34" charset="-122"/>
                <a:cs typeface="PT Serif" pitchFamily="34" charset="-120"/>
              </a:rPr>
              <a:t>What We Analyzed</a:t>
            </a:r>
            <a:endParaRPr lang="en-US" sz="2650" dirty="0"/>
          </a:p>
        </p:txBody>
      </p:sp>
      <p:sp>
        <p:nvSpPr>
          <p:cNvPr id="4" name="Text 2"/>
          <p:cNvSpPr/>
          <p:nvPr/>
        </p:nvSpPr>
        <p:spPr>
          <a:xfrm>
            <a:off x="751403" y="2689860"/>
            <a:ext cx="4254222" cy="2339459"/>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The Food Trends Analysis project explores comprehensive restaurant data to uncover market patterns and customer behavior. We examined global market presence, cuisine demand, pricing strategies, and service availability to deliver strategic insights.</a:t>
            </a:r>
            <a:endParaRPr lang="en-US" sz="1650" dirty="0"/>
          </a:p>
        </p:txBody>
      </p:sp>
      <p:sp>
        <p:nvSpPr>
          <p:cNvPr id="5" name="Text 3"/>
          <p:cNvSpPr/>
          <p:nvPr/>
        </p:nvSpPr>
        <p:spPr>
          <a:xfrm>
            <a:off x="751403" y="5232440"/>
            <a:ext cx="3381494" cy="422672"/>
          </a:xfrm>
          <a:prstGeom prst="rect">
            <a:avLst/>
          </a:prstGeom>
          <a:noFill/>
          <a:ln/>
        </p:spPr>
        <p:txBody>
          <a:bodyPr wrap="none" lIns="0" tIns="0" rIns="0" bIns="0" rtlCol="0" anchor="t"/>
          <a:lstStyle/>
          <a:p>
            <a:pPr marL="0" indent="0" algn="l">
              <a:lnSpc>
                <a:spcPts val="3300"/>
              </a:lnSpc>
              <a:buNone/>
            </a:pPr>
            <a:r>
              <a:rPr lang="en-US" sz="2650" dirty="0">
                <a:solidFill>
                  <a:srgbClr val="020202"/>
                </a:solidFill>
                <a:latin typeface="PT Serif" pitchFamily="34" charset="0"/>
                <a:ea typeface="PT Serif" pitchFamily="34" charset="-122"/>
                <a:cs typeface="PT Serif" pitchFamily="34" charset="-120"/>
              </a:rPr>
              <a:t>How We Delivered</a:t>
            </a:r>
            <a:endParaRPr lang="en-US" sz="2650" dirty="0"/>
          </a:p>
        </p:txBody>
      </p:sp>
      <p:sp>
        <p:nvSpPr>
          <p:cNvPr id="6" name="Text 4"/>
          <p:cNvSpPr/>
          <p:nvPr/>
        </p:nvSpPr>
        <p:spPr>
          <a:xfrm>
            <a:off x="751403" y="5858232"/>
            <a:ext cx="4254222" cy="1336834"/>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Interactive Power BI dashboards transform raw data into visual stories, enabling stakeholders to make informed decisions through intuitive exploration and analysis.</a:t>
            </a:r>
            <a:endParaRPr lang="en-US" sz="1650" dirty="0"/>
          </a:p>
        </p:txBody>
      </p:sp>
      <p:pic>
        <p:nvPicPr>
          <p:cNvPr id="7" name="Image 0" descr="preencoded.png"/>
          <p:cNvPicPr>
            <a:picLocks noChangeAspect="1"/>
          </p:cNvPicPr>
          <p:nvPr/>
        </p:nvPicPr>
        <p:blipFill>
          <a:blip r:embed="rId3"/>
          <a:stretch>
            <a:fillRect/>
          </a:stretch>
        </p:blipFill>
        <p:spPr>
          <a:xfrm>
            <a:off x="6005513" y="2519363"/>
            <a:ext cx="7412236" cy="4200168"/>
          </a:xfrm>
          <a:prstGeom prst="rect">
            <a:avLst/>
          </a:prstGeom>
        </p:spPr>
      </p:pic>
      <p:sp>
        <p:nvSpPr>
          <p:cNvPr id="8" name="Rectangle 7">
            <a:extLst>
              <a:ext uri="{FF2B5EF4-FFF2-40B4-BE49-F238E27FC236}">
                <a16:creationId xmlns:a16="http://schemas.microsoft.com/office/drawing/2014/main" id="{7E53B1C1-FA7F-8D80-0DAC-529AE62E4FD3}"/>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1152"/>
            <a:ext cx="6333530"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Top Visualizations Used</a:t>
            </a:r>
            <a:endParaRPr lang="en-US" sz="4650" dirty="0"/>
          </a:p>
        </p:txBody>
      </p:sp>
      <p:sp>
        <p:nvSpPr>
          <p:cNvPr id="3" name="Shape 1"/>
          <p:cNvSpPr/>
          <p:nvPr/>
        </p:nvSpPr>
        <p:spPr>
          <a:xfrm>
            <a:off x="793790" y="2179201"/>
            <a:ext cx="4196358" cy="2784038"/>
          </a:xfrm>
          <a:prstGeom prst="roundRect">
            <a:avLst>
              <a:gd name="adj" fmla="val 5255"/>
            </a:avLst>
          </a:prstGeom>
          <a:solidFill>
            <a:srgbClr val="FFFFFF"/>
          </a:solidFill>
          <a:ln/>
        </p:spPr>
      </p:sp>
      <p:sp>
        <p:nvSpPr>
          <p:cNvPr id="4" name="Shape 2"/>
          <p:cNvSpPr/>
          <p:nvPr/>
        </p:nvSpPr>
        <p:spPr>
          <a:xfrm>
            <a:off x="793790" y="2148721"/>
            <a:ext cx="4196358" cy="121920"/>
          </a:xfrm>
          <a:prstGeom prst="roundRect">
            <a:avLst>
              <a:gd name="adj" fmla="val 27907"/>
            </a:avLst>
          </a:prstGeom>
          <a:solidFill>
            <a:srgbClr val="E04F00"/>
          </a:solidFill>
          <a:ln/>
        </p:spPr>
      </p:sp>
      <p:sp>
        <p:nvSpPr>
          <p:cNvPr id="5" name="Shape 3"/>
          <p:cNvSpPr/>
          <p:nvPr/>
        </p:nvSpPr>
        <p:spPr>
          <a:xfrm>
            <a:off x="2551688" y="1839039"/>
            <a:ext cx="680442" cy="680442"/>
          </a:xfrm>
          <a:prstGeom prst="roundRect">
            <a:avLst>
              <a:gd name="adj" fmla="val 134383"/>
            </a:avLst>
          </a:prstGeom>
          <a:solidFill>
            <a:srgbClr val="E04F00"/>
          </a:solidFill>
          <a:ln/>
        </p:spPr>
      </p:sp>
      <p:sp>
        <p:nvSpPr>
          <p:cNvPr id="6" name="Text 4"/>
          <p:cNvSpPr/>
          <p:nvPr/>
        </p:nvSpPr>
        <p:spPr>
          <a:xfrm>
            <a:off x="2755761" y="200918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T Serif" pitchFamily="34" charset="0"/>
                <a:ea typeface="PT Serif" pitchFamily="34" charset="-122"/>
                <a:cs typeface="PT Serif" pitchFamily="34" charset="-120"/>
              </a:rPr>
              <a:t>1</a:t>
            </a:r>
            <a:endParaRPr lang="en-US" sz="2100" dirty="0"/>
          </a:p>
        </p:txBody>
      </p:sp>
      <p:sp>
        <p:nvSpPr>
          <p:cNvPr id="7" name="Text 5"/>
          <p:cNvSpPr/>
          <p:nvPr/>
        </p:nvSpPr>
        <p:spPr>
          <a:xfrm>
            <a:off x="1051084" y="274617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Bar Charts</a:t>
            </a:r>
            <a:endParaRPr lang="en-US" sz="2300" dirty="0"/>
          </a:p>
        </p:txBody>
      </p:sp>
      <p:sp>
        <p:nvSpPr>
          <p:cNvPr id="8" name="Text 6"/>
          <p:cNvSpPr/>
          <p:nvPr/>
        </p:nvSpPr>
        <p:spPr>
          <a:xfrm>
            <a:off x="1051084" y="3254335"/>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Compare restaurant counts, cuisines, cities, and action categories. Identify top performers and underperforming segments.</a:t>
            </a:r>
            <a:endParaRPr lang="en-US" sz="1750" dirty="0"/>
          </a:p>
        </p:txBody>
      </p:sp>
      <p:sp>
        <p:nvSpPr>
          <p:cNvPr id="9" name="Shape 7"/>
          <p:cNvSpPr/>
          <p:nvPr/>
        </p:nvSpPr>
        <p:spPr>
          <a:xfrm>
            <a:off x="5216962" y="2179201"/>
            <a:ext cx="4196358" cy="2784038"/>
          </a:xfrm>
          <a:prstGeom prst="roundRect">
            <a:avLst>
              <a:gd name="adj" fmla="val 5255"/>
            </a:avLst>
          </a:prstGeom>
          <a:solidFill>
            <a:srgbClr val="FFFFFF"/>
          </a:solidFill>
          <a:ln/>
        </p:spPr>
      </p:sp>
      <p:sp>
        <p:nvSpPr>
          <p:cNvPr id="10" name="Shape 8"/>
          <p:cNvSpPr/>
          <p:nvPr/>
        </p:nvSpPr>
        <p:spPr>
          <a:xfrm>
            <a:off x="5216962" y="2148721"/>
            <a:ext cx="4196358" cy="121920"/>
          </a:xfrm>
          <a:prstGeom prst="roundRect">
            <a:avLst>
              <a:gd name="adj" fmla="val 27907"/>
            </a:avLst>
          </a:prstGeom>
          <a:solidFill>
            <a:srgbClr val="E04F00"/>
          </a:solidFill>
          <a:ln/>
        </p:spPr>
      </p:sp>
      <p:sp>
        <p:nvSpPr>
          <p:cNvPr id="11" name="Shape 9"/>
          <p:cNvSpPr/>
          <p:nvPr/>
        </p:nvSpPr>
        <p:spPr>
          <a:xfrm>
            <a:off x="6974860" y="1839039"/>
            <a:ext cx="680442" cy="680442"/>
          </a:xfrm>
          <a:prstGeom prst="roundRect">
            <a:avLst>
              <a:gd name="adj" fmla="val 134383"/>
            </a:avLst>
          </a:prstGeom>
          <a:solidFill>
            <a:srgbClr val="E04F00"/>
          </a:solidFill>
          <a:ln/>
        </p:spPr>
      </p:sp>
      <p:sp>
        <p:nvSpPr>
          <p:cNvPr id="12" name="Text 10"/>
          <p:cNvSpPr/>
          <p:nvPr/>
        </p:nvSpPr>
        <p:spPr>
          <a:xfrm>
            <a:off x="7178933" y="200918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T Serif" pitchFamily="34" charset="0"/>
                <a:ea typeface="PT Serif" pitchFamily="34" charset="-122"/>
                <a:cs typeface="PT Serif" pitchFamily="34" charset="-120"/>
              </a:rPr>
              <a:t>2</a:t>
            </a:r>
            <a:endParaRPr lang="en-US" sz="2100" dirty="0"/>
          </a:p>
        </p:txBody>
      </p:sp>
      <p:sp>
        <p:nvSpPr>
          <p:cNvPr id="13" name="Text 11"/>
          <p:cNvSpPr/>
          <p:nvPr/>
        </p:nvSpPr>
        <p:spPr>
          <a:xfrm>
            <a:off x="5474256" y="274617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Donut Charts</a:t>
            </a:r>
            <a:endParaRPr lang="en-US" sz="2300" dirty="0"/>
          </a:p>
        </p:txBody>
      </p:sp>
      <p:sp>
        <p:nvSpPr>
          <p:cNvPr id="14" name="Text 12"/>
          <p:cNvSpPr/>
          <p:nvPr/>
        </p:nvSpPr>
        <p:spPr>
          <a:xfrm>
            <a:off x="5474256" y="3254335"/>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Show percentage distributions for rated vs. unrated restaurants and online delivery availability.</a:t>
            </a:r>
            <a:endParaRPr lang="en-US" sz="1750" dirty="0"/>
          </a:p>
        </p:txBody>
      </p:sp>
      <p:sp>
        <p:nvSpPr>
          <p:cNvPr id="15" name="Shape 13"/>
          <p:cNvSpPr/>
          <p:nvPr/>
        </p:nvSpPr>
        <p:spPr>
          <a:xfrm>
            <a:off x="9640133" y="2179201"/>
            <a:ext cx="4196358" cy="2784038"/>
          </a:xfrm>
          <a:prstGeom prst="roundRect">
            <a:avLst>
              <a:gd name="adj" fmla="val 5255"/>
            </a:avLst>
          </a:prstGeom>
          <a:solidFill>
            <a:srgbClr val="FFFFFF"/>
          </a:solidFill>
          <a:ln/>
        </p:spPr>
      </p:sp>
      <p:sp>
        <p:nvSpPr>
          <p:cNvPr id="16" name="Shape 14"/>
          <p:cNvSpPr/>
          <p:nvPr/>
        </p:nvSpPr>
        <p:spPr>
          <a:xfrm>
            <a:off x="9640133" y="2148721"/>
            <a:ext cx="4196358" cy="121920"/>
          </a:xfrm>
          <a:prstGeom prst="roundRect">
            <a:avLst>
              <a:gd name="adj" fmla="val 27907"/>
            </a:avLst>
          </a:prstGeom>
          <a:solidFill>
            <a:srgbClr val="E04F00"/>
          </a:solidFill>
          <a:ln/>
        </p:spPr>
      </p:sp>
      <p:sp>
        <p:nvSpPr>
          <p:cNvPr id="17" name="Shape 15"/>
          <p:cNvSpPr/>
          <p:nvPr/>
        </p:nvSpPr>
        <p:spPr>
          <a:xfrm>
            <a:off x="11398032" y="1839039"/>
            <a:ext cx="680442" cy="680442"/>
          </a:xfrm>
          <a:prstGeom prst="roundRect">
            <a:avLst>
              <a:gd name="adj" fmla="val 134383"/>
            </a:avLst>
          </a:prstGeom>
          <a:solidFill>
            <a:srgbClr val="E04F00"/>
          </a:solidFill>
          <a:ln/>
        </p:spPr>
      </p:sp>
      <p:sp>
        <p:nvSpPr>
          <p:cNvPr id="18" name="Text 16"/>
          <p:cNvSpPr/>
          <p:nvPr/>
        </p:nvSpPr>
        <p:spPr>
          <a:xfrm>
            <a:off x="11602105" y="200918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T Serif" pitchFamily="34" charset="0"/>
                <a:ea typeface="PT Serif" pitchFamily="34" charset="-122"/>
                <a:cs typeface="PT Serif" pitchFamily="34" charset="-120"/>
              </a:rPr>
              <a:t>3</a:t>
            </a:r>
            <a:endParaRPr lang="en-US" sz="2100" dirty="0"/>
          </a:p>
        </p:txBody>
      </p:sp>
      <p:sp>
        <p:nvSpPr>
          <p:cNvPr id="19" name="Text 17"/>
          <p:cNvSpPr/>
          <p:nvPr/>
        </p:nvSpPr>
        <p:spPr>
          <a:xfrm>
            <a:off x="9897427" y="274617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Scatter Plot</a:t>
            </a:r>
            <a:endParaRPr lang="en-US" sz="2300" dirty="0"/>
          </a:p>
        </p:txBody>
      </p:sp>
      <p:sp>
        <p:nvSpPr>
          <p:cNvPr id="20" name="Text 18"/>
          <p:cNvSpPr/>
          <p:nvPr/>
        </p:nvSpPr>
        <p:spPr>
          <a:xfrm>
            <a:off x="9897427" y="3254335"/>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Analyze relationship between votes and ratings. Detect anomalies like high ratings with low votes.</a:t>
            </a:r>
            <a:endParaRPr lang="en-US" sz="1750" dirty="0"/>
          </a:p>
        </p:txBody>
      </p:sp>
      <p:sp>
        <p:nvSpPr>
          <p:cNvPr id="21" name="Shape 19"/>
          <p:cNvSpPr/>
          <p:nvPr/>
        </p:nvSpPr>
        <p:spPr>
          <a:xfrm>
            <a:off x="793790" y="5530215"/>
            <a:ext cx="6407944" cy="2058233"/>
          </a:xfrm>
          <a:prstGeom prst="roundRect">
            <a:avLst>
              <a:gd name="adj" fmla="val 7108"/>
            </a:avLst>
          </a:prstGeom>
          <a:solidFill>
            <a:srgbClr val="FFFFFF"/>
          </a:solidFill>
          <a:ln/>
        </p:spPr>
      </p:sp>
      <p:sp>
        <p:nvSpPr>
          <p:cNvPr id="22" name="Shape 20"/>
          <p:cNvSpPr/>
          <p:nvPr/>
        </p:nvSpPr>
        <p:spPr>
          <a:xfrm>
            <a:off x="793790" y="5499735"/>
            <a:ext cx="6407944" cy="121920"/>
          </a:xfrm>
          <a:prstGeom prst="roundRect">
            <a:avLst>
              <a:gd name="adj" fmla="val 27907"/>
            </a:avLst>
          </a:prstGeom>
          <a:solidFill>
            <a:srgbClr val="E04F00"/>
          </a:solidFill>
          <a:ln/>
        </p:spPr>
      </p:sp>
      <p:sp>
        <p:nvSpPr>
          <p:cNvPr id="23" name="Shape 21"/>
          <p:cNvSpPr/>
          <p:nvPr/>
        </p:nvSpPr>
        <p:spPr>
          <a:xfrm>
            <a:off x="3657540" y="5190053"/>
            <a:ext cx="680442" cy="680442"/>
          </a:xfrm>
          <a:prstGeom prst="roundRect">
            <a:avLst>
              <a:gd name="adj" fmla="val 134383"/>
            </a:avLst>
          </a:prstGeom>
          <a:solidFill>
            <a:srgbClr val="E04F00"/>
          </a:solidFill>
          <a:ln/>
        </p:spPr>
      </p:sp>
      <p:sp>
        <p:nvSpPr>
          <p:cNvPr id="24" name="Text 22"/>
          <p:cNvSpPr/>
          <p:nvPr/>
        </p:nvSpPr>
        <p:spPr>
          <a:xfrm>
            <a:off x="3861614" y="5360194"/>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T Serif" pitchFamily="34" charset="0"/>
                <a:ea typeface="PT Serif" pitchFamily="34" charset="-122"/>
                <a:cs typeface="PT Serif" pitchFamily="34" charset="-120"/>
              </a:rPr>
              <a:t>4</a:t>
            </a:r>
            <a:endParaRPr lang="en-US" sz="2100" dirty="0"/>
          </a:p>
        </p:txBody>
      </p:sp>
      <p:sp>
        <p:nvSpPr>
          <p:cNvPr id="25" name="Text 23"/>
          <p:cNvSpPr/>
          <p:nvPr/>
        </p:nvSpPr>
        <p:spPr>
          <a:xfrm>
            <a:off x="1051084" y="6097191"/>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Line Chart</a:t>
            </a:r>
            <a:endParaRPr lang="en-US" sz="2300" dirty="0"/>
          </a:p>
        </p:txBody>
      </p:sp>
      <p:sp>
        <p:nvSpPr>
          <p:cNvPr id="26" name="Text 24"/>
          <p:cNvSpPr/>
          <p:nvPr/>
        </p:nvSpPr>
        <p:spPr>
          <a:xfrm>
            <a:off x="1051084" y="6605349"/>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Display rating stability across vote buckets. Demonstrate reliability with higher engagement.</a:t>
            </a:r>
            <a:endParaRPr lang="en-US" sz="1750" dirty="0"/>
          </a:p>
        </p:txBody>
      </p:sp>
      <p:sp>
        <p:nvSpPr>
          <p:cNvPr id="27" name="Shape 25"/>
          <p:cNvSpPr/>
          <p:nvPr/>
        </p:nvSpPr>
        <p:spPr>
          <a:xfrm>
            <a:off x="7428548" y="5530215"/>
            <a:ext cx="6407944" cy="2058233"/>
          </a:xfrm>
          <a:prstGeom prst="roundRect">
            <a:avLst>
              <a:gd name="adj" fmla="val 7108"/>
            </a:avLst>
          </a:prstGeom>
          <a:solidFill>
            <a:srgbClr val="FFFFFF"/>
          </a:solidFill>
          <a:ln/>
        </p:spPr>
      </p:sp>
      <p:sp>
        <p:nvSpPr>
          <p:cNvPr id="28" name="Shape 26"/>
          <p:cNvSpPr/>
          <p:nvPr/>
        </p:nvSpPr>
        <p:spPr>
          <a:xfrm>
            <a:off x="7428548" y="5499735"/>
            <a:ext cx="6407944" cy="121920"/>
          </a:xfrm>
          <a:prstGeom prst="roundRect">
            <a:avLst>
              <a:gd name="adj" fmla="val 27907"/>
            </a:avLst>
          </a:prstGeom>
          <a:solidFill>
            <a:srgbClr val="E04F00"/>
          </a:solidFill>
          <a:ln/>
        </p:spPr>
      </p:sp>
      <p:sp>
        <p:nvSpPr>
          <p:cNvPr id="29" name="Shape 27"/>
          <p:cNvSpPr/>
          <p:nvPr/>
        </p:nvSpPr>
        <p:spPr>
          <a:xfrm>
            <a:off x="10292298" y="5190053"/>
            <a:ext cx="680442" cy="680442"/>
          </a:xfrm>
          <a:prstGeom prst="roundRect">
            <a:avLst>
              <a:gd name="adj" fmla="val 134383"/>
            </a:avLst>
          </a:prstGeom>
          <a:solidFill>
            <a:srgbClr val="E04F00"/>
          </a:solidFill>
          <a:ln/>
        </p:spPr>
      </p:sp>
      <p:sp>
        <p:nvSpPr>
          <p:cNvPr id="30" name="Text 28"/>
          <p:cNvSpPr/>
          <p:nvPr/>
        </p:nvSpPr>
        <p:spPr>
          <a:xfrm>
            <a:off x="10496371" y="5360194"/>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T Serif" pitchFamily="34" charset="0"/>
                <a:ea typeface="PT Serif" pitchFamily="34" charset="-122"/>
                <a:cs typeface="PT Serif" pitchFamily="34" charset="-120"/>
              </a:rPr>
              <a:t>5</a:t>
            </a:r>
            <a:endParaRPr lang="en-US" sz="2100" dirty="0"/>
          </a:p>
        </p:txBody>
      </p:sp>
      <p:sp>
        <p:nvSpPr>
          <p:cNvPr id="31" name="Text 29"/>
          <p:cNvSpPr/>
          <p:nvPr/>
        </p:nvSpPr>
        <p:spPr>
          <a:xfrm>
            <a:off x="7685842" y="6097191"/>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Tables</a:t>
            </a:r>
            <a:endParaRPr lang="en-US" sz="2300" dirty="0"/>
          </a:p>
        </p:txBody>
      </p:sp>
      <p:sp>
        <p:nvSpPr>
          <p:cNvPr id="32" name="Text 30"/>
          <p:cNvSpPr/>
          <p:nvPr/>
        </p:nvSpPr>
        <p:spPr>
          <a:xfrm>
            <a:off x="7685842" y="6605349"/>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Provide restaurant-level details for drill-down analysis and actionable insights.</a:t>
            </a:r>
            <a:endParaRPr lang="en-US" sz="1750" dirty="0"/>
          </a:p>
        </p:txBody>
      </p:sp>
      <p:sp>
        <p:nvSpPr>
          <p:cNvPr id="34" name="Rectangle 33">
            <a:extLst>
              <a:ext uri="{FF2B5EF4-FFF2-40B4-BE49-F238E27FC236}">
                <a16:creationId xmlns:a16="http://schemas.microsoft.com/office/drawing/2014/main" id="{7F819D6E-76AD-0558-A161-0F125DE6A171}"/>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3543" y="706517"/>
            <a:ext cx="6554867" cy="678299"/>
          </a:xfrm>
          <a:prstGeom prst="rect">
            <a:avLst/>
          </a:prstGeom>
          <a:noFill/>
          <a:ln/>
        </p:spPr>
        <p:txBody>
          <a:bodyPr wrap="none" lIns="0" tIns="0" rIns="0" bIns="0" rtlCol="0" anchor="t"/>
          <a:lstStyle/>
          <a:p>
            <a:pPr marL="0" indent="0" algn="l">
              <a:lnSpc>
                <a:spcPts val="5300"/>
              </a:lnSpc>
              <a:buNone/>
            </a:pPr>
            <a:r>
              <a:rPr lang="en-US" sz="4250" dirty="0">
                <a:solidFill>
                  <a:srgbClr val="020202"/>
                </a:solidFill>
                <a:latin typeface="PT Serif" pitchFamily="34" charset="0"/>
                <a:ea typeface="PT Serif" pitchFamily="34" charset="-122"/>
                <a:cs typeface="PT Serif" pitchFamily="34" charset="-120"/>
              </a:rPr>
              <a:t>Project Execution Timeline</a:t>
            </a:r>
            <a:endParaRPr lang="en-US" sz="4250" dirty="0"/>
          </a:p>
        </p:txBody>
      </p:sp>
      <p:sp>
        <p:nvSpPr>
          <p:cNvPr id="3" name="Shape 1"/>
          <p:cNvSpPr/>
          <p:nvPr/>
        </p:nvSpPr>
        <p:spPr>
          <a:xfrm>
            <a:off x="723543" y="2071568"/>
            <a:ext cx="6497479" cy="2476500"/>
          </a:xfrm>
          <a:prstGeom prst="roundRect">
            <a:avLst>
              <a:gd name="adj" fmla="val 1252"/>
            </a:avLst>
          </a:prstGeom>
          <a:solidFill>
            <a:srgbClr val="FFFFFF"/>
          </a:solidFill>
          <a:ln w="22860">
            <a:solidFill>
              <a:srgbClr val="D8D4D4"/>
            </a:solidFill>
            <a:prstDash val="solid"/>
          </a:ln>
        </p:spPr>
      </p:sp>
      <p:sp>
        <p:nvSpPr>
          <p:cNvPr id="4" name="Shape 2"/>
          <p:cNvSpPr/>
          <p:nvPr/>
        </p:nvSpPr>
        <p:spPr>
          <a:xfrm>
            <a:off x="746403" y="2094428"/>
            <a:ext cx="6451759" cy="206693"/>
          </a:xfrm>
          <a:prstGeom prst="roundRect">
            <a:avLst>
              <a:gd name="adj" fmla="val 1731"/>
            </a:avLst>
          </a:prstGeom>
          <a:solidFill>
            <a:srgbClr val="F2EEEE"/>
          </a:solidFill>
          <a:ln/>
        </p:spPr>
      </p:sp>
      <p:sp>
        <p:nvSpPr>
          <p:cNvPr id="5" name="Text 3"/>
          <p:cNvSpPr/>
          <p:nvPr/>
        </p:nvSpPr>
        <p:spPr>
          <a:xfrm>
            <a:off x="953095" y="2489478"/>
            <a:ext cx="3593187" cy="339090"/>
          </a:xfrm>
          <a:prstGeom prst="rect">
            <a:avLst/>
          </a:prstGeom>
          <a:noFill/>
          <a:ln/>
        </p:spPr>
        <p:txBody>
          <a:bodyPr wrap="none" lIns="0" tIns="0" rIns="0" bIns="0" rtlCol="0" anchor="t"/>
          <a:lstStyle/>
          <a:p>
            <a:pPr marL="0" indent="0" algn="l">
              <a:lnSpc>
                <a:spcPts val="2650"/>
              </a:lnSpc>
              <a:buNone/>
            </a:pPr>
            <a:r>
              <a:rPr lang="en-US" sz="2100" dirty="0">
                <a:solidFill>
                  <a:srgbClr val="383838"/>
                </a:solidFill>
                <a:latin typeface="PT Serif" pitchFamily="34" charset="0"/>
                <a:ea typeface="PT Serif" pitchFamily="34" charset="-122"/>
                <a:cs typeface="PT Serif" pitchFamily="34" charset="-120"/>
              </a:rPr>
              <a:t>Milestone 1: Data Foundation</a:t>
            </a:r>
            <a:endParaRPr lang="en-US" sz="2100" dirty="0"/>
          </a:p>
        </p:txBody>
      </p:sp>
      <p:sp>
        <p:nvSpPr>
          <p:cNvPr id="6" name="Text 4"/>
          <p:cNvSpPr/>
          <p:nvPr/>
        </p:nvSpPr>
        <p:spPr>
          <a:xfrm>
            <a:off x="953095" y="2941558"/>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Activities:</a:t>
            </a:r>
            <a:r>
              <a:rPr lang="en-US" sz="1600" dirty="0">
                <a:solidFill>
                  <a:srgbClr val="383838"/>
                </a:solidFill>
                <a:latin typeface="DM Sans" pitchFamily="34" charset="0"/>
                <a:ea typeface="DM Sans" pitchFamily="34" charset="-122"/>
                <a:cs typeface="DM Sans" pitchFamily="34" charset="-120"/>
              </a:rPr>
              <a:t> Dataset sourced from Kaggle, cleaned and transformed using Power Query Editor</a:t>
            </a:r>
            <a:endParaRPr lang="en-US" sz="1600" dirty="0"/>
          </a:p>
        </p:txBody>
      </p:sp>
      <p:sp>
        <p:nvSpPr>
          <p:cNvPr id="7" name="Text 5"/>
          <p:cNvSpPr/>
          <p:nvPr/>
        </p:nvSpPr>
        <p:spPr>
          <a:xfrm>
            <a:off x="953095" y="3686532"/>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Focus:</a:t>
            </a:r>
            <a:r>
              <a:rPr lang="en-US" sz="1600" dirty="0">
                <a:solidFill>
                  <a:srgbClr val="383838"/>
                </a:solidFill>
                <a:latin typeface="DM Sans" pitchFamily="34" charset="0"/>
                <a:ea typeface="DM Sans" pitchFamily="34" charset="-122"/>
                <a:cs typeface="DM Sans" pitchFamily="34" charset="-120"/>
              </a:rPr>
              <a:t> Key dataset columns analyzed and validated for accuracy</a:t>
            </a:r>
            <a:endParaRPr lang="en-US" sz="1600" dirty="0"/>
          </a:p>
        </p:txBody>
      </p:sp>
      <p:sp>
        <p:nvSpPr>
          <p:cNvPr id="8" name="Shape 6"/>
          <p:cNvSpPr/>
          <p:nvPr/>
        </p:nvSpPr>
        <p:spPr>
          <a:xfrm>
            <a:off x="7409378" y="1761530"/>
            <a:ext cx="6497479" cy="2786539"/>
          </a:xfrm>
          <a:prstGeom prst="roundRect">
            <a:avLst>
              <a:gd name="adj" fmla="val 1113"/>
            </a:avLst>
          </a:prstGeom>
          <a:solidFill>
            <a:srgbClr val="FFFFFF"/>
          </a:solidFill>
          <a:ln w="22860">
            <a:solidFill>
              <a:srgbClr val="D8D4D4"/>
            </a:solidFill>
            <a:prstDash val="solid"/>
          </a:ln>
        </p:spPr>
      </p:sp>
      <p:sp>
        <p:nvSpPr>
          <p:cNvPr id="9" name="Shape 7"/>
          <p:cNvSpPr/>
          <p:nvPr/>
        </p:nvSpPr>
        <p:spPr>
          <a:xfrm>
            <a:off x="7432238" y="1784390"/>
            <a:ext cx="6451759" cy="206693"/>
          </a:xfrm>
          <a:prstGeom prst="roundRect">
            <a:avLst>
              <a:gd name="adj" fmla="val 1731"/>
            </a:avLst>
          </a:prstGeom>
          <a:solidFill>
            <a:srgbClr val="F2EEEE"/>
          </a:solidFill>
          <a:ln/>
        </p:spPr>
      </p:sp>
      <p:sp>
        <p:nvSpPr>
          <p:cNvPr id="10" name="Text 8"/>
          <p:cNvSpPr/>
          <p:nvPr/>
        </p:nvSpPr>
        <p:spPr>
          <a:xfrm>
            <a:off x="7638931" y="2179439"/>
            <a:ext cx="4770953" cy="339090"/>
          </a:xfrm>
          <a:prstGeom prst="rect">
            <a:avLst/>
          </a:prstGeom>
          <a:noFill/>
          <a:ln/>
        </p:spPr>
        <p:txBody>
          <a:bodyPr wrap="none" lIns="0" tIns="0" rIns="0" bIns="0" rtlCol="0" anchor="t"/>
          <a:lstStyle/>
          <a:p>
            <a:pPr marL="0" indent="0" algn="l">
              <a:lnSpc>
                <a:spcPts val="2650"/>
              </a:lnSpc>
              <a:buNone/>
            </a:pPr>
            <a:r>
              <a:rPr lang="en-US" sz="2100" dirty="0">
                <a:solidFill>
                  <a:srgbClr val="383838"/>
                </a:solidFill>
                <a:latin typeface="PT Serif" pitchFamily="34" charset="0"/>
                <a:ea typeface="PT Serif" pitchFamily="34" charset="-122"/>
                <a:cs typeface="PT Serif" pitchFamily="34" charset="-120"/>
              </a:rPr>
              <a:t>Milestone 2: Market &amp; Cuisine Analysis</a:t>
            </a:r>
            <a:endParaRPr lang="en-US" sz="2100" dirty="0"/>
          </a:p>
        </p:txBody>
      </p:sp>
      <p:sp>
        <p:nvSpPr>
          <p:cNvPr id="11" name="Text 9"/>
          <p:cNvSpPr/>
          <p:nvPr/>
        </p:nvSpPr>
        <p:spPr>
          <a:xfrm>
            <a:off x="7638931" y="2631519"/>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Dashboards 1–3:</a:t>
            </a:r>
            <a:r>
              <a:rPr lang="en-US" sz="1600" dirty="0">
                <a:solidFill>
                  <a:srgbClr val="383838"/>
                </a:solidFill>
                <a:latin typeface="DM Sans" pitchFamily="34" charset="0"/>
                <a:ea typeface="DM Sans" pitchFamily="34" charset="-122"/>
                <a:cs typeface="DM Sans" pitchFamily="34" charset="-120"/>
              </a:rPr>
              <a:t> Market presence, coverage, cuisine demand, and customer engagement patterns</a:t>
            </a:r>
            <a:endParaRPr lang="en-US" sz="1600" dirty="0"/>
          </a:p>
        </p:txBody>
      </p:sp>
      <p:sp>
        <p:nvSpPr>
          <p:cNvPr id="12" name="Text 10"/>
          <p:cNvSpPr/>
          <p:nvPr/>
        </p:nvSpPr>
        <p:spPr>
          <a:xfrm>
            <a:off x="7638931" y="3376493"/>
            <a:ext cx="6038374" cy="315992"/>
          </a:xfrm>
          <a:prstGeom prst="rect">
            <a:avLst/>
          </a:prstGeom>
          <a:noFill/>
          <a:ln/>
        </p:spPr>
        <p:txBody>
          <a:bodyPr wrap="non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Focus:</a:t>
            </a:r>
            <a:r>
              <a:rPr lang="en-US" sz="1600" dirty="0">
                <a:solidFill>
                  <a:srgbClr val="383838"/>
                </a:solidFill>
                <a:latin typeface="DM Sans" pitchFamily="34" charset="0"/>
                <a:ea typeface="DM Sans" pitchFamily="34" charset="-122"/>
                <a:cs typeface="DM Sans" pitchFamily="34" charset="-120"/>
              </a:rPr>
              <a:t> Global market presence and cuisine popularity trends</a:t>
            </a:r>
            <a:endParaRPr lang="en-US" sz="1600" dirty="0"/>
          </a:p>
        </p:txBody>
      </p:sp>
      <p:sp>
        <p:nvSpPr>
          <p:cNvPr id="13" name="Shape 11"/>
          <p:cNvSpPr/>
          <p:nvPr/>
        </p:nvSpPr>
        <p:spPr>
          <a:xfrm>
            <a:off x="723543" y="5046464"/>
            <a:ext cx="6497479" cy="2476500"/>
          </a:xfrm>
          <a:prstGeom prst="roundRect">
            <a:avLst>
              <a:gd name="adj" fmla="val 1252"/>
            </a:avLst>
          </a:prstGeom>
          <a:solidFill>
            <a:srgbClr val="FFFFFF"/>
          </a:solidFill>
          <a:ln w="22860">
            <a:solidFill>
              <a:srgbClr val="D8D4D4"/>
            </a:solidFill>
            <a:prstDash val="solid"/>
          </a:ln>
        </p:spPr>
      </p:sp>
      <p:sp>
        <p:nvSpPr>
          <p:cNvPr id="14" name="Shape 12"/>
          <p:cNvSpPr/>
          <p:nvPr/>
        </p:nvSpPr>
        <p:spPr>
          <a:xfrm>
            <a:off x="746403" y="5069324"/>
            <a:ext cx="6451759" cy="206693"/>
          </a:xfrm>
          <a:prstGeom prst="roundRect">
            <a:avLst>
              <a:gd name="adj" fmla="val 1731"/>
            </a:avLst>
          </a:prstGeom>
          <a:solidFill>
            <a:srgbClr val="F2EEEE"/>
          </a:solidFill>
          <a:ln/>
        </p:spPr>
      </p:sp>
      <p:sp>
        <p:nvSpPr>
          <p:cNvPr id="15" name="Text 13"/>
          <p:cNvSpPr/>
          <p:nvPr/>
        </p:nvSpPr>
        <p:spPr>
          <a:xfrm>
            <a:off x="953095" y="5464373"/>
            <a:ext cx="4572357" cy="339090"/>
          </a:xfrm>
          <a:prstGeom prst="rect">
            <a:avLst/>
          </a:prstGeom>
          <a:noFill/>
          <a:ln/>
        </p:spPr>
        <p:txBody>
          <a:bodyPr wrap="none" lIns="0" tIns="0" rIns="0" bIns="0" rtlCol="0" anchor="t"/>
          <a:lstStyle/>
          <a:p>
            <a:pPr marL="0" indent="0" algn="l">
              <a:lnSpc>
                <a:spcPts val="2650"/>
              </a:lnSpc>
              <a:buNone/>
            </a:pPr>
            <a:r>
              <a:rPr lang="en-US" sz="2100" dirty="0">
                <a:solidFill>
                  <a:srgbClr val="383838"/>
                </a:solidFill>
                <a:latin typeface="PT Serif" pitchFamily="34" charset="0"/>
                <a:ea typeface="PT Serif" pitchFamily="34" charset="-122"/>
                <a:cs typeface="PT Serif" pitchFamily="34" charset="-120"/>
              </a:rPr>
              <a:t>Milestone 3: Pricing &amp; Service Impact</a:t>
            </a:r>
            <a:endParaRPr lang="en-US" sz="2100" dirty="0"/>
          </a:p>
        </p:txBody>
      </p:sp>
      <p:sp>
        <p:nvSpPr>
          <p:cNvPr id="16" name="Text 14"/>
          <p:cNvSpPr/>
          <p:nvPr/>
        </p:nvSpPr>
        <p:spPr>
          <a:xfrm>
            <a:off x="953095" y="5916454"/>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Dashboards 4–5:</a:t>
            </a:r>
            <a:r>
              <a:rPr lang="en-US" sz="1600" dirty="0">
                <a:solidFill>
                  <a:srgbClr val="383838"/>
                </a:solidFill>
                <a:latin typeface="DM Sans" pitchFamily="34" charset="0"/>
                <a:ea typeface="DM Sans" pitchFamily="34" charset="-122"/>
                <a:cs typeface="DM Sans" pitchFamily="34" charset="-120"/>
              </a:rPr>
              <a:t> Pricing strategy perception and service availability convenience impact</a:t>
            </a:r>
            <a:endParaRPr lang="en-US" sz="1600" dirty="0"/>
          </a:p>
        </p:txBody>
      </p:sp>
      <p:sp>
        <p:nvSpPr>
          <p:cNvPr id="17" name="Text 15"/>
          <p:cNvSpPr/>
          <p:nvPr/>
        </p:nvSpPr>
        <p:spPr>
          <a:xfrm>
            <a:off x="953095" y="6661428"/>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Focus:</a:t>
            </a:r>
            <a:r>
              <a:rPr lang="en-US" sz="1600" dirty="0">
                <a:solidFill>
                  <a:srgbClr val="383838"/>
                </a:solidFill>
                <a:latin typeface="DM Sans" pitchFamily="34" charset="0"/>
                <a:ea typeface="DM Sans" pitchFamily="34" charset="-122"/>
                <a:cs typeface="DM Sans" pitchFamily="34" charset="-120"/>
              </a:rPr>
              <a:t> Influence of pricing and services on restaurant performance</a:t>
            </a:r>
            <a:endParaRPr lang="en-US" sz="1600" dirty="0"/>
          </a:p>
        </p:txBody>
      </p:sp>
      <p:sp>
        <p:nvSpPr>
          <p:cNvPr id="18" name="Shape 16"/>
          <p:cNvSpPr/>
          <p:nvPr/>
        </p:nvSpPr>
        <p:spPr>
          <a:xfrm>
            <a:off x="7409378" y="4736425"/>
            <a:ext cx="6497479" cy="2786539"/>
          </a:xfrm>
          <a:prstGeom prst="roundRect">
            <a:avLst>
              <a:gd name="adj" fmla="val 1113"/>
            </a:avLst>
          </a:prstGeom>
          <a:solidFill>
            <a:srgbClr val="FFFFFF"/>
          </a:solidFill>
          <a:ln w="22860">
            <a:solidFill>
              <a:srgbClr val="D8D4D4"/>
            </a:solidFill>
            <a:prstDash val="solid"/>
          </a:ln>
        </p:spPr>
      </p:sp>
      <p:sp>
        <p:nvSpPr>
          <p:cNvPr id="19" name="Shape 17"/>
          <p:cNvSpPr/>
          <p:nvPr/>
        </p:nvSpPr>
        <p:spPr>
          <a:xfrm>
            <a:off x="7432238" y="4759285"/>
            <a:ext cx="6451759" cy="206693"/>
          </a:xfrm>
          <a:prstGeom prst="roundRect">
            <a:avLst>
              <a:gd name="adj" fmla="val 1731"/>
            </a:avLst>
          </a:prstGeom>
          <a:solidFill>
            <a:srgbClr val="F2EEEE"/>
          </a:solidFill>
          <a:ln/>
        </p:spPr>
      </p:sp>
      <p:sp>
        <p:nvSpPr>
          <p:cNvPr id="20" name="Text 18"/>
          <p:cNvSpPr/>
          <p:nvPr/>
        </p:nvSpPr>
        <p:spPr>
          <a:xfrm>
            <a:off x="7638931" y="5154335"/>
            <a:ext cx="3830836" cy="339090"/>
          </a:xfrm>
          <a:prstGeom prst="rect">
            <a:avLst/>
          </a:prstGeom>
          <a:noFill/>
          <a:ln/>
        </p:spPr>
        <p:txBody>
          <a:bodyPr wrap="none" lIns="0" tIns="0" rIns="0" bIns="0" rtlCol="0" anchor="t"/>
          <a:lstStyle/>
          <a:p>
            <a:pPr marL="0" indent="0" algn="l">
              <a:lnSpc>
                <a:spcPts val="2650"/>
              </a:lnSpc>
              <a:buNone/>
            </a:pPr>
            <a:r>
              <a:rPr lang="en-US" sz="2100" dirty="0">
                <a:solidFill>
                  <a:srgbClr val="383838"/>
                </a:solidFill>
                <a:latin typeface="PT Serif" pitchFamily="34" charset="0"/>
                <a:ea typeface="PT Serif" pitchFamily="34" charset="-122"/>
                <a:cs typeface="PT Serif" pitchFamily="34" charset="-120"/>
              </a:rPr>
              <a:t>Milestone 4: Quality &amp; Strategy</a:t>
            </a:r>
            <a:endParaRPr lang="en-US" sz="2100" dirty="0"/>
          </a:p>
        </p:txBody>
      </p:sp>
      <p:sp>
        <p:nvSpPr>
          <p:cNvPr id="21" name="Text 19"/>
          <p:cNvSpPr/>
          <p:nvPr/>
        </p:nvSpPr>
        <p:spPr>
          <a:xfrm>
            <a:off x="7638931" y="5606415"/>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Dashboards 6–7:</a:t>
            </a:r>
            <a:r>
              <a:rPr lang="en-US" sz="1600" dirty="0">
                <a:solidFill>
                  <a:srgbClr val="383838"/>
                </a:solidFill>
                <a:latin typeface="DM Sans" pitchFamily="34" charset="0"/>
                <a:ea typeface="DM Sans" pitchFamily="34" charset="-122"/>
                <a:cs typeface="DM Sans" pitchFamily="34" charset="-120"/>
              </a:rPr>
              <a:t> Restaurant consistency, quality stability, and strategic prioritization</a:t>
            </a:r>
            <a:endParaRPr lang="en-US" sz="1600" dirty="0"/>
          </a:p>
        </p:txBody>
      </p:sp>
      <p:sp>
        <p:nvSpPr>
          <p:cNvPr id="22" name="Text 20"/>
          <p:cNvSpPr/>
          <p:nvPr/>
        </p:nvSpPr>
        <p:spPr>
          <a:xfrm>
            <a:off x="7638931" y="6351389"/>
            <a:ext cx="6038374" cy="631984"/>
          </a:xfrm>
          <a:prstGeom prst="rect">
            <a:avLst/>
          </a:prstGeom>
          <a:noFill/>
          <a:ln/>
        </p:spPr>
        <p:txBody>
          <a:bodyPr wrap="square" lIns="0" tIns="0" rIns="0" bIns="0" rtlCol="0" anchor="t"/>
          <a:lstStyle/>
          <a:p>
            <a:pPr marL="0" indent="0" algn="l">
              <a:lnSpc>
                <a:spcPts val="2450"/>
              </a:lnSpc>
              <a:buNone/>
            </a:pPr>
            <a:r>
              <a:rPr lang="en-US" sz="1600" b="1" dirty="0">
                <a:solidFill>
                  <a:srgbClr val="383838"/>
                </a:solidFill>
                <a:latin typeface="DM Sans" pitchFamily="34" charset="0"/>
                <a:ea typeface="DM Sans" pitchFamily="34" charset="-122"/>
                <a:cs typeface="DM Sans" pitchFamily="34" charset="-120"/>
              </a:rPr>
              <a:t>Focus:</a:t>
            </a:r>
            <a:r>
              <a:rPr lang="en-US" sz="1600" dirty="0">
                <a:solidFill>
                  <a:srgbClr val="383838"/>
                </a:solidFill>
                <a:latin typeface="DM Sans" pitchFamily="34" charset="0"/>
                <a:ea typeface="DM Sans" pitchFamily="34" charset="-122"/>
                <a:cs typeface="DM Sans" pitchFamily="34" charset="-120"/>
              </a:rPr>
              <a:t> Quality consistency and strategic prioritization for business actions</a:t>
            </a:r>
            <a:endParaRPr lang="en-US" sz="1600" dirty="0"/>
          </a:p>
        </p:txBody>
      </p:sp>
      <p:sp>
        <p:nvSpPr>
          <p:cNvPr id="24" name="Rectangle 23">
            <a:extLst>
              <a:ext uri="{FF2B5EF4-FFF2-40B4-BE49-F238E27FC236}">
                <a16:creationId xmlns:a16="http://schemas.microsoft.com/office/drawing/2014/main" id="{CBACFBD7-1109-A3C8-3037-381AB86D5DB3}"/>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16919"/>
            <a:ext cx="850344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Challenges Faced &amp; Resolutions</a:t>
            </a:r>
            <a:endParaRPr lang="en-US" sz="4650" dirty="0"/>
          </a:p>
        </p:txBody>
      </p:sp>
      <p:sp>
        <p:nvSpPr>
          <p:cNvPr id="3" name="Text 1"/>
          <p:cNvSpPr/>
          <p:nvPr/>
        </p:nvSpPr>
        <p:spPr>
          <a:xfrm>
            <a:off x="793790" y="3328154"/>
            <a:ext cx="3857982" cy="446603"/>
          </a:xfrm>
          <a:prstGeom prst="rect">
            <a:avLst/>
          </a:prstGeom>
          <a:noFill/>
          <a:ln/>
        </p:spPr>
        <p:txBody>
          <a:bodyPr wrap="none" lIns="0" tIns="0" rIns="0" bIns="0" rtlCol="0" anchor="t"/>
          <a:lstStyle/>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Challenges Encountered</a:t>
            </a:r>
            <a:endParaRPr lang="en-US" sz="2800" dirty="0"/>
          </a:p>
        </p:txBody>
      </p:sp>
      <p:sp>
        <p:nvSpPr>
          <p:cNvPr id="4" name="Text 2"/>
          <p:cNvSpPr/>
          <p:nvPr/>
        </p:nvSpPr>
        <p:spPr>
          <a:xfrm>
            <a:off x="793790" y="4001572"/>
            <a:ext cx="6244709" cy="181462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Handling multiple currencies for cost analysis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Creating meaningful vote and rating buckets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Avoiding repetition across dashboards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Maintaining clarity with large datasets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Translating analytics into business-friendly insights</a:t>
            </a:r>
            <a:endParaRPr lang="en-US" sz="1750" dirty="0"/>
          </a:p>
        </p:txBody>
      </p:sp>
      <p:sp>
        <p:nvSpPr>
          <p:cNvPr id="5" name="Text 3"/>
          <p:cNvSpPr/>
          <p:nvPr/>
        </p:nvSpPr>
        <p:spPr>
          <a:xfrm>
            <a:off x="7599521" y="3328154"/>
            <a:ext cx="3726537" cy="446603"/>
          </a:xfrm>
          <a:prstGeom prst="rect">
            <a:avLst/>
          </a:prstGeom>
          <a:noFill/>
          <a:ln/>
        </p:spPr>
        <p:txBody>
          <a:bodyPr wrap="none" lIns="0" tIns="0" rIns="0" bIns="0" rtlCol="0" anchor="t"/>
          <a:lstStyle/>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Solutions Implemented</a:t>
            </a:r>
            <a:endParaRPr lang="en-US" sz="2800" dirty="0"/>
          </a:p>
        </p:txBody>
      </p:sp>
      <p:sp>
        <p:nvSpPr>
          <p:cNvPr id="6" name="Text 4"/>
          <p:cNvSpPr/>
          <p:nvPr/>
        </p:nvSpPr>
        <p:spPr>
          <a:xfrm>
            <a:off x="7599521" y="4001572"/>
            <a:ext cx="6244709" cy="181462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Used interactive slicers instead of currency conversion</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Applied DAX logic for structured categorization</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Designed dashboards with unique objectives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Focused on storytelling over raw numbers</a:t>
            </a:r>
            <a:endParaRPr lang="en-US" sz="1750" dirty="0"/>
          </a:p>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Developed risk detection frameworks</a:t>
            </a:r>
            <a:endParaRPr lang="en-US" sz="1750" dirty="0"/>
          </a:p>
        </p:txBody>
      </p:sp>
      <p:sp>
        <p:nvSpPr>
          <p:cNvPr id="8" name="Rectangle 7">
            <a:extLst>
              <a:ext uri="{FF2B5EF4-FFF2-40B4-BE49-F238E27FC236}">
                <a16:creationId xmlns:a16="http://schemas.microsoft.com/office/drawing/2014/main" id="{65C018F4-14C4-8B96-6FF2-7B22D19F9DE1}"/>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11223"/>
            <a:ext cx="753308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Skills &amp; Technical Learnings</a:t>
            </a:r>
            <a:endParaRPr lang="en-US" sz="46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409111"/>
            <a:ext cx="566976" cy="566976"/>
          </a:xfrm>
          <a:prstGeom prst="rect">
            <a:avLst/>
          </a:prstGeom>
        </p:spPr>
      </p:pic>
      <p:sp>
        <p:nvSpPr>
          <p:cNvPr id="4" name="Text 1"/>
          <p:cNvSpPr/>
          <p:nvPr/>
        </p:nvSpPr>
        <p:spPr>
          <a:xfrm>
            <a:off x="1644253" y="2409111"/>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Data Transformation</a:t>
            </a:r>
            <a:endParaRPr lang="en-US" sz="2300" dirty="0"/>
          </a:p>
        </p:txBody>
      </p:sp>
      <p:sp>
        <p:nvSpPr>
          <p:cNvPr id="5" name="Text 2"/>
          <p:cNvSpPr/>
          <p:nvPr/>
        </p:nvSpPr>
        <p:spPr>
          <a:xfrm>
            <a:off x="1644253" y="2917269"/>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Mastered Power Query for cleaning, transforming, and preparing datasets for analysis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2409111"/>
            <a:ext cx="566976" cy="566976"/>
          </a:xfrm>
          <a:prstGeom prst="rect">
            <a:avLst/>
          </a:prstGeom>
        </p:spPr>
      </p:pic>
      <p:sp>
        <p:nvSpPr>
          <p:cNvPr id="7" name="Text 3"/>
          <p:cNvSpPr/>
          <p:nvPr/>
        </p:nvSpPr>
        <p:spPr>
          <a:xfrm>
            <a:off x="8307348" y="2409111"/>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DAX Calculations</a:t>
            </a:r>
            <a:endParaRPr lang="en-US" sz="2300" dirty="0"/>
          </a:p>
        </p:txBody>
      </p:sp>
      <p:sp>
        <p:nvSpPr>
          <p:cNvPr id="8" name="Text 4"/>
          <p:cNvSpPr/>
          <p:nvPr/>
        </p:nvSpPr>
        <p:spPr>
          <a:xfrm>
            <a:off x="8307348" y="2917269"/>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Created calculated columns and measures using DAX for advanced analytical logic</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096703"/>
            <a:ext cx="566976" cy="566976"/>
          </a:xfrm>
          <a:prstGeom prst="rect">
            <a:avLst/>
          </a:prstGeom>
        </p:spPr>
      </p:pic>
      <p:sp>
        <p:nvSpPr>
          <p:cNvPr id="10" name="Text 5"/>
          <p:cNvSpPr/>
          <p:nvPr/>
        </p:nvSpPr>
        <p:spPr>
          <a:xfrm>
            <a:off x="1644253" y="409670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Dashboard Design</a:t>
            </a:r>
            <a:endParaRPr lang="en-US" sz="2300" dirty="0"/>
          </a:p>
        </p:txBody>
      </p:sp>
      <p:sp>
        <p:nvSpPr>
          <p:cNvPr id="11" name="Text 6"/>
          <p:cNvSpPr/>
          <p:nvPr/>
        </p:nvSpPr>
        <p:spPr>
          <a:xfrm>
            <a:off x="1644253" y="4604861"/>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Built interactive dashboards with business-focused storytelling and user experience</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4096703"/>
            <a:ext cx="566976" cy="566976"/>
          </a:xfrm>
          <a:prstGeom prst="rect">
            <a:avLst/>
          </a:prstGeom>
        </p:spPr>
      </p:pic>
      <p:sp>
        <p:nvSpPr>
          <p:cNvPr id="13" name="Text 7"/>
          <p:cNvSpPr/>
          <p:nvPr/>
        </p:nvSpPr>
        <p:spPr>
          <a:xfrm>
            <a:off x="8307348" y="409670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Advanced Features</a:t>
            </a:r>
            <a:endParaRPr lang="en-US" sz="2300" dirty="0"/>
          </a:p>
        </p:txBody>
      </p:sp>
      <p:sp>
        <p:nvSpPr>
          <p:cNvPr id="14" name="Text 8"/>
          <p:cNvSpPr/>
          <p:nvPr/>
        </p:nvSpPr>
        <p:spPr>
          <a:xfrm>
            <a:off x="8307348" y="4604861"/>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Implemented slicers, cross-filtering, and drill-down analysis for deeper insights</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5784294"/>
            <a:ext cx="566976" cy="566976"/>
          </a:xfrm>
          <a:prstGeom prst="rect">
            <a:avLst/>
          </a:prstGeom>
        </p:spPr>
      </p:pic>
      <p:sp>
        <p:nvSpPr>
          <p:cNvPr id="16" name="Text 9"/>
          <p:cNvSpPr/>
          <p:nvPr/>
        </p:nvSpPr>
        <p:spPr>
          <a:xfrm>
            <a:off x="1644253" y="57842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Risk Detection</a:t>
            </a:r>
            <a:endParaRPr lang="en-US" sz="2300" dirty="0"/>
          </a:p>
        </p:txBody>
      </p:sp>
      <p:sp>
        <p:nvSpPr>
          <p:cNvPr id="17" name="Text 10"/>
          <p:cNvSpPr/>
          <p:nvPr/>
        </p:nvSpPr>
        <p:spPr>
          <a:xfrm>
            <a:off x="1644253" y="6292453"/>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Developed analytical frameworks to identify quality inconsistencies and risks</a:t>
            </a:r>
            <a:endParaRPr lang="en-US" sz="17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6884" y="5784294"/>
            <a:ext cx="566976" cy="566976"/>
          </a:xfrm>
          <a:prstGeom prst="rect">
            <a:avLst/>
          </a:prstGeom>
        </p:spPr>
      </p:pic>
      <p:sp>
        <p:nvSpPr>
          <p:cNvPr id="19" name="Text 11"/>
          <p:cNvSpPr/>
          <p:nvPr/>
        </p:nvSpPr>
        <p:spPr>
          <a:xfrm>
            <a:off x="8307348" y="57842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Behavior Analysis</a:t>
            </a:r>
            <a:endParaRPr lang="en-US" sz="2300" dirty="0"/>
          </a:p>
        </p:txBody>
      </p:sp>
      <p:sp>
        <p:nvSpPr>
          <p:cNvPr id="20" name="Text 12"/>
          <p:cNvSpPr/>
          <p:nvPr/>
        </p:nvSpPr>
        <p:spPr>
          <a:xfrm>
            <a:off x="8307348" y="6292453"/>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Enhanced understanding of customer preferences, engagement patterns, and decision drivers</a:t>
            </a:r>
            <a:endParaRPr lang="en-US" sz="1750" dirty="0"/>
          </a:p>
        </p:txBody>
      </p:sp>
      <p:sp>
        <p:nvSpPr>
          <p:cNvPr id="22" name="Rectangle 21">
            <a:extLst>
              <a:ext uri="{FF2B5EF4-FFF2-40B4-BE49-F238E27FC236}">
                <a16:creationId xmlns:a16="http://schemas.microsoft.com/office/drawing/2014/main" id="{379A2068-6AFC-B825-E47F-AE2F1BDCE879}"/>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33406"/>
            <a:ext cx="6268641"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Key Insights Discovered</a:t>
            </a:r>
            <a:endParaRPr lang="en-US" sz="4650" dirty="0"/>
          </a:p>
        </p:txBody>
      </p:sp>
      <p:sp>
        <p:nvSpPr>
          <p:cNvPr id="3" name="Shape 1"/>
          <p:cNvSpPr/>
          <p:nvPr/>
        </p:nvSpPr>
        <p:spPr>
          <a:xfrm>
            <a:off x="793790" y="2731294"/>
            <a:ext cx="4196358" cy="2050494"/>
          </a:xfrm>
          <a:prstGeom prst="roundRect">
            <a:avLst>
              <a:gd name="adj" fmla="val 1659"/>
            </a:avLst>
          </a:prstGeom>
          <a:solidFill>
            <a:srgbClr val="F2EEEE"/>
          </a:solidFill>
          <a:ln/>
        </p:spPr>
      </p:sp>
      <p:sp>
        <p:nvSpPr>
          <p:cNvPr id="4" name="Text 2"/>
          <p:cNvSpPr/>
          <p:nvPr/>
        </p:nvSpPr>
        <p:spPr>
          <a:xfrm>
            <a:off x="1020604" y="295810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Rating Reliability</a:t>
            </a:r>
            <a:endParaRPr lang="en-US" sz="2300" dirty="0"/>
          </a:p>
        </p:txBody>
      </p:sp>
      <p:sp>
        <p:nvSpPr>
          <p:cNvPr id="5" name="Text 3"/>
          <p:cNvSpPr/>
          <p:nvPr/>
        </p:nvSpPr>
        <p:spPr>
          <a:xfrm>
            <a:off x="1020604" y="3466267"/>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Restaurants with higher vote counts show more stable and reliable ratings</a:t>
            </a:r>
            <a:endParaRPr lang="en-US" sz="1750" dirty="0"/>
          </a:p>
        </p:txBody>
      </p:sp>
      <p:sp>
        <p:nvSpPr>
          <p:cNvPr id="6" name="Shape 4"/>
          <p:cNvSpPr/>
          <p:nvPr/>
        </p:nvSpPr>
        <p:spPr>
          <a:xfrm>
            <a:off x="5216962" y="2731294"/>
            <a:ext cx="4196358" cy="2050494"/>
          </a:xfrm>
          <a:prstGeom prst="roundRect">
            <a:avLst>
              <a:gd name="adj" fmla="val 1659"/>
            </a:avLst>
          </a:prstGeom>
          <a:solidFill>
            <a:srgbClr val="F2EEEE"/>
          </a:solidFill>
          <a:ln/>
        </p:spPr>
      </p:sp>
      <p:sp>
        <p:nvSpPr>
          <p:cNvPr id="7" name="Text 5"/>
          <p:cNvSpPr/>
          <p:nvPr/>
        </p:nvSpPr>
        <p:spPr>
          <a:xfrm>
            <a:off x="5443776" y="295810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Premium Quality</a:t>
            </a:r>
            <a:endParaRPr lang="en-US" sz="2300" dirty="0"/>
          </a:p>
        </p:txBody>
      </p:sp>
      <p:sp>
        <p:nvSpPr>
          <p:cNvPr id="8" name="Text 6"/>
          <p:cNvSpPr/>
          <p:nvPr/>
        </p:nvSpPr>
        <p:spPr>
          <a:xfrm>
            <a:off x="5443776" y="3466267"/>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Premium-priced restaurants consistently receive better customer ratings</a:t>
            </a:r>
            <a:endParaRPr lang="en-US" sz="1750" dirty="0"/>
          </a:p>
        </p:txBody>
      </p:sp>
      <p:sp>
        <p:nvSpPr>
          <p:cNvPr id="9" name="Shape 7"/>
          <p:cNvSpPr/>
          <p:nvPr/>
        </p:nvSpPr>
        <p:spPr>
          <a:xfrm>
            <a:off x="9640133" y="2731294"/>
            <a:ext cx="4196358" cy="2050494"/>
          </a:xfrm>
          <a:prstGeom prst="roundRect">
            <a:avLst>
              <a:gd name="adj" fmla="val 1659"/>
            </a:avLst>
          </a:prstGeom>
          <a:solidFill>
            <a:srgbClr val="F2EEEE"/>
          </a:solidFill>
          <a:ln/>
        </p:spPr>
      </p:sp>
      <p:sp>
        <p:nvSpPr>
          <p:cNvPr id="10" name="Text 8"/>
          <p:cNvSpPr/>
          <p:nvPr/>
        </p:nvSpPr>
        <p:spPr>
          <a:xfrm>
            <a:off x="9866948" y="295810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Delivery Impact</a:t>
            </a:r>
            <a:endParaRPr lang="en-US" sz="2300" dirty="0"/>
          </a:p>
        </p:txBody>
      </p:sp>
      <p:sp>
        <p:nvSpPr>
          <p:cNvPr id="11" name="Text 9"/>
          <p:cNvSpPr/>
          <p:nvPr/>
        </p:nvSpPr>
        <p:spPr>
          <a:xfrm>
            <a:off x="9866948" y="3466267"/>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Online delivery availability significantly increases customer engagement and accessibility</a:t>
            </a:r>
            <a:endParaRPr lang="en-US" sz="1750" dirty="0"/>
          </a:p>
        </p:txBody>
      </p:sp>
      <p:sp>
        <p:nvSpPr>
          <p:cNvPr id="12" name="Shape 10"/>
          <p:cNvSpPr/>
          <p:nvPr/>
        </p:nvSpPr>
        <p:spPr>
          <a:xfrm>
            <a:off x="793790" y="5008602"/>
            <a:ext cx="6407944" cy="1687592"/>
          </a:xfrm>
          <a:prstGeom prst="roundRect">
            <a:avLst>
              <a:gd name="adj" fmla="val 2016"/>
            </a:avLst>
          </a:prstGeom>
          <a:solidFill>
            <a:srgbClr val="F2EEEE"/>
          </a:solidFill>
          <a:ln/>
        </p:spPr>
      </p:sp>
      <p:sp>
        <p:nvSpPr>
          <p:cNvPr id="13" name="Text 11"/>
          <p:cNvSpPr/>
          <p:nvPr/>
        </p:nvSpPr>
        <p:spPr>
          <a:xfrm>
            <a:off x="1020604" y="523541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Visibility Gap</a:t>
            </a:r>
            <a:endParaRPr lang="en-US" sz="2300" dirty="0"/>
          </a:p>
        </p:txBody>
      </p:sp>
      <p:sp>
        <p:nvSpPr>
          <p:cNvPr id="14" name="Text 12"/>
          <p:cNvSpPr/>
          <p:nvPr/>
        </p:nvSpPr>
        <p:spPr>
          <a:xfrm>
            <a:off x="1020604" y="5743575"/>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Many high-quality restaurants lack proper visibility and marketing presence</a:t>
            </a:r>
            <a:endParaRPr lang="en-US" sz="1750" dirty="0"/>
          </a:p>
        </p:txBody>
      </p:sp>
      <p:sp>
        <p:nvSpPr>
          <p:cNvPr id="15" name="Shape 13"/>
          <p:cNvSpPr/>
          <p:nvPr/>
        </p:nvSpPr>
        <p:spPr>
          <a:xfrm>
            <a:off x="7428548" y="5008602"/>
            <a:ext cx="6407944" cy="1687592"/>
          </a:xfrm>
          <a:prstGeom prst="roundRect">
            <a:avLst>
              <a:gd name="adj" fmla="val 2016"/>
            </a:avLst>
          </a:prstGeom>
          <a:solidFill>
            <a:srgbClr val="F2EEEE"/>
          </a:solidFill>
          <a:ln/>
        </p:spPr>
      </p:sp>
      <p:sp>
        <p:nvSpPr>
          <p:cNvPr id="16" name="Text 14"/>
          <p:cNvSpPr/>
          <p:nvPr/>
        </p:nvSpPr>
        <p:spPr>
          <a:xfrm>
            <a:off x="7655362" y="523541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Action Framework</a:t>
            </a:r>
            <a:endParaRPr lang="en-US" sz="2300" dirty="0"/>
          </a:p>
        </p:txBody>
      </p:sp>
      <p:sp>
        <p:nvSpPr>
          <p:cNvPr id="17" name="Text 15"/>
          <p:cNvSpPr/>
          <p:nvPr/>
        </p:nvSpPr>
        <p:spPr>
          <a:xfrm>
            <a:off x="7655362" y="5743575"/>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Action-based categorization simplifies strategic decision-making processes</a:t>
            </a:r>
            <a:endParaRPr lang="en-US" sz="1750" dirty="0"/>
          </a:p>
        </p:txBody>
      </p:sp>
      <p:sp>
        <p:nvSpPr>
          <p:cNvPr id="19" name="Rectangle 18">
            <a:extLst>
              <a:ext uri="{FF2B5EF4-FFF2-40B4-BE49-F238E27FC236}">
                <a16:creationId xmlns:a16="http://schemas.microsoft.com/office/drawing/2014/main" id="{4A4BDCDB-9E32-6E98-EBB1-CD0C77D853AE}"/>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8658" y="1035844"/>
            <a:ext cx="8320921" cy="645557"/>
          </a:xfrm>
          <a:prstGeom prst="rect">
            <a:avLst/>
          </a:prstGeom>
          <a:noFill/>
          <a:ln/>
        </p:spPr>
        <p:txBody>
          <a:bodyPr wrap="none" lIns="0" tIns="0" rIns="0" bIns="0" rtlCol="0" anchor="t"/>
          <a:lstStyle/>
          <a:p>
            <a:pPr marL="0" indent="0" algn="l">
              <a:lnSpc>
                <a:spcPts val="5050"/>
              </a:lnSpc>
              <a:buNone/>
            </a:pPr>
            <a:r>
              <a:rPr lang="en-US" sz="4050" dirty="0">
                <a:solidFill>
                  <a:srgbClr val="020202"/>
                </a:solidFill>
                <a:latin typeface="PT Serif" pitchFamily="34" charset="0"/>
                <a:ea typeface="PT Serif" pitchFamily="34" charset="-122"/>
                <a:cs typeface="PT Serif" pitchFamily="34" charset="-120"/>
              </a:rPr>
              <a:t>Future Enhancements &amp; Conclusion</a:t>
            </a:r>
            <a:endParaRPr lang="en-US" sz="4050" dirty="0"/>
          </a:p>
        </p:txBody>
      </p:sp>
      <p:sp>
        <p:nvSpPr>
          <p:cNvPr id="3" name="Text 1"/>
          <p:cNvSpPr/>
          <p:nvPr/>
        </p:nvSpPr>
        <p:spPr>
          <a:xfrm>
            <a:off x="688658" y="2108002"/>
            <a:ext cx="3098959" cy="387310"/>
          </a:xfrm>
          <a:prstGeom prst="rect">
            <a:avLst/>
          </a:prstGeom>
          <a:noFill/>
          <a:ln/>
        </p:spPr>
        <p:txBody>
          <a:bodyPr wrap="none" lIns="0" tIns="0" rIns="0" bIns="0" rtlCol="0" anchor="t"/>
          <a:lstStyle/>
          <a:p>
            <a:pPr marL="0" indent="0" algn="l">
              <a:lnSpc>
                <a:spcPts val="3050"/>
              </a:lnSpc>
              <a:buNone/>
            </a:pPr>
            <a:r>
              <a:rPr lang="en-US" sz="2400" dirty="0">
                <a:solidFill>
                  <a:srgbClr val="020202"/>
                </a:solidFill>
                <a:latin typeface="PT Serif" pitchFamily="34" charset="0"/>
                <a:ea typeface="PT Serif" pitchFamily="34" charset="-122"/>
                <a:cs typeface="PT Serif" pitchFamily="34" charset="-120"/>
              </a:rPr>
              <a:t>Future Enhancements</a:t>
            </a:r>
            <a:endParaRPr lang="en-US" sz="2400" dirty="0"/>
          </a:p>
        </p:txBody>
      </p:sp>
      <p:sp>
        <p:nvSpPr>
          <p:cNvPr id="4" name="Shape 2"/>
          <p:cNvSpPr/>
          <p:nvPr/>
        </p:nvSpPr>
        <p:spPr>
          <a:xfrm>
            <a:off x="688658" y="2687241"/>
            <a:ext cx="6386513" cy="1226463"/>
          </a:xfrm>
          <a:prstGeom prst="roundRect">
            <a:avLst>
              <a:gd name="adj" fmla="val 2407"/>
            </a:avLst>
          </a:prstGeom>
          <a:solidFill>
            <a:srgbClr val="FFFFFF"/>
          </a:solidFill>
          <a:ln w="22860">
            <a:solidFill>
              <a:srgbClr val="D8D4D4"/>
            </a:solidFill>
            <a:prstDash val="solid"/>
          </a:ln>
        </p:spPr>
      </p:sp>
      <p:sp>
        <p:nvSpPr>
          <p:cNvPr id="5" name="Text 3"/>
          <p:cNvSpPr/>
          <p:nvPr/>
        </p:nvSpPr>
        <p:spPr>
          <a:xfrm>
            <a:off x="908209" y="2906792"/>
            <a:ext cx="2582466" cy="322778"/>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Sentiment Analysis</a:t>
            </a:r>
            <a:endParaRPr lang="en-US" sz="2000" dirty="0"/>
          </a:p>
        </p:txBody>
      </p:sp>
      <p:sp>
        <p:nvSpPr>
          <p:cNvPr id="6" name="Text 4"/>
          <p:cNvSpPr/>
          <p:nvPr/>
        </p:nvSpPr>
        <p:spPr>
          <a:xfrm>
            <a:off x="908209" y="3400187"/>
            <a:ext cx="5947410" cy="293965"/>
          </a:xfrm>
          <a:prstGeom prst="rect">
            <a:avLst/>
          </a:prstGeom>
          <a:noFill/>
          <a:ln/>
        </p:spPr>
        <p:txBody>
          <a:bodyPr wrap="none" lIns="0" tIns="0" rIns="0" bIns="0" rtlCol="0" anchor="t"/>
          <a:lstStyle/>
          <a:p>
            <a:pPr marL="0" indent="0" algn="l">
              <a:lnSpc>
                <a:spcPts val="2300"/>
              </a:lnSpc>
              <a:buNone/>
            </a:pPr>
            <a:r>
              <a:rPr lang="en-US" sz="1500" dirty="0">
                <a:solidFill>
                  <a:srgbClr val="383838"/>
                </a:solidFill>
                <a:latin typeface="DM Sans" pitchFamily="34" charset="0"/>
                <a:ea typeface="DM Sans" pitchFamily="34" charset="-122"/>
                <a:cs typeface="DM Sans" pitchFamily="34" charset="-120"/>
              </a:rPr>
              <a:t>Extract emotional insights from customer reviews using NLP</a:t>
            </a:r>
            <a:endParaRPr lang="en-US" sz="1500" dirty="0"/>
          </a:p>
        </p:txBody>
      </p:sp>
      <p:sp>
        <p:nvSpPr>
          <p:cNvPr id="7" name="Shape 5"/>
          <p:cNvSpPr/>
          <p:nvPr/>
        </p:nvSpPr>
        <p:spPr>
          <a:xfrm>
            <a:off x="688658" y="4084320"/>
            <a:ext cx="6386513" cy="1226463"/>
          </a:xfrm>
          <a:prstGeom prst="roundRect">
            <a:avLst>
              <a:gd name="adj" fmla="val 2407"/>
            </a:avLst>
          </a:prstGeom>
          <a:solidFill>
            <a:srgbClr val="FFFFFF"/>
          </a:solidFill>
          <a:ln w="22860">
            <a:solidFill>
              <a:srgbClr val="D8D4D4"/>
            </a:solidFill>
            <a:prstDash val="solid"/>
          </a:ln>
        </p:spPr>
      </p:sp>
      <p:sp>
        <p:nvSpPr>
          <p:cNvPr id="8" name="Text 6"/>
          <p:cNvSpPr/>
          <p:nvPr/>
        </p:nvSpPr>
        <p:spPr>
          <a:xfrm>
            <a:off x="908209" y="4303871"/>
            <a:ext cx="2582466" cy="322778"/>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Time-Based Trends</a:t>
            </a:r>
            <a:endParaRPr lang="en-US" sz="2000" dirty="0"/>
          </a:p>
        </p:txBody>
      </p:sp>
      <p:sp>
        <p:nvSpPr>
          <p:cNvPr id="9" name="Text 7"/>
          <p:cNvSpPr/>
          <p:nvPr/>
        </p:nvSpPr>
        <p:spPr>
          <a:xfrm>
            <a:off x="908209" y="4797266"/>
            <a:ext cx="5947410" cy="293965"/>
          </a:xfrm>
          <a:prstGeom prst="rect">
            <a:avLst/>
          </a:prstGeom>
          <a:noFill/>
          <a:ln/>
        </p:spPr>
        <p:txBody>
          <a:bodyPr wrap="none" lIns="0" tIns="0" rIns="0" bIns="0" rtlCol="0" anchor="t"/>
          <a:lstStyle/>
          <a:p>
            <a:pPr marL="0" indent="0" algn="l">
              <a:lnSpc>
                <a:spcPts val="2300"/>
              </a:lnSpc>
              <a:buNone/>
            </a:pPr>
            <a:r>
              <a:rPr lang="en-US" sz="1500" dirty="0">
                <a:solidFill>
                  <a:srgbClr val="383838"/>
                </a:solidFill>
                <a:latin typeface="DM Sans" pitchFamily="34" charset="0"/>
                <a:ea typeface="DM Sans" pitchFamily="34" charset="-122"/>
                <a:cs typeface="DM Sans" pitchFamily="34" charset="-120"/>
              </a:rPr>
              <a:t>Analyze seasonal and temporal patterns in food preferences</a:t>
            </a:r>
            <a:endParaRPr lang="en-US" sz="1500" dirty="0"/>
          </a:p>
        </p:txBody>
      </p:sp>
      <p:sp>
        <p:nvSpPr>
          <p:cNvPr id="10" name="Shape 8"/>
          <p:cNvSpPr/>
          <p:nvPr/>
        </p:nvSpPr>
        <p:spPr>
          <a:xfrm>
            <a:off x="688658" y="5481399"/>
            <a:ext cx="6386513" cy="1520428"/>
          </a:xfrm>
          <a:prstGeom prst="roundRect">
            <a:avLst>
              <a:gd name="adj" fmla="val 1941"/>
            </a:avLst>
          </a:prstGeom>
          <a:solidFill>
            <a:srgbClr val="FFFFFF"/>
          </a:solidFill>
          <a:ln w="22860">
            <a:solidFill>
              <a:srgbClr val="D8D4D4"/>
            </a:solidFill>
            <a:prstDash val="solid"/>
          </a:ln>
        </p:spPr>
      </p:sp>
      <p:sp>
        <p:nvSpPr>
          <p:cNvPr id="11" name="Text 9"/>
          <p:cNvSpPr/>
          <p:nvPr/>
        </p:nvSpPr>
        <p:spPr>
          <a:xfrm>
            <a:off x="908209" y="5700951"/>
            <a:ext cx="2582466" cy="322778"/>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Predictive Modeling</a:t>
            </a:r>
            <a:endParaRPr lang="en-US" sz="2000" dirty="0"/>
          </a:p>
        </p:txBody>
      </p:sp>
      <p:sp>
        <p:nvSpPr>
          <p:cNvPr id="12" name="Text 10"/>
          <p:cNvSpPr/>
          <p:nvPr/>
        </p:nvSpPr>
        <p:spPr>
          <a:xfrm>
            <a:off x="908209" y="6194346"/>
            <a:ext cx="5947410" cy="587931"/>
          </a:xfrm>
          <a:prstGeom prst="rect">
            <a:avLst/>
          </a:prstGeom>
          <a:noFill/>
          <a:ln/>
        </p:spPr>
        <p:txBody>
          <a:bodyPr wrap="square" lIns="0" tIns="0" rIns="0" bIns="0" rtlCol="0" anchor="t"/>
          <a:lstStyle/>
          <a:p>
            <a:pPr marL="0" indent="0" algn="l">
              <a:lnSpc>
                <a:spcPts val="2300"/>
              </a:lnSpc>
              <a:buNone/>
            </a:pPr>
            <a:r>
              <a:rPr lang="en-US" sz="1500" dirty="0">
                <a:solidFill>
                  <a:srgbClr val="383838"/>
                </a:solidFill>
                <a:latin typeface="DM Sans" pitchFamily="34" charset="0"/>
                <a:ea typeface="DM Sans" pitchFamily="34" charset="-122"/>
                <a:cs typeface="DM Sans" pitchFamily="34" charset="-120"/>
              </a:rPr>
              <a:t>Forecast restaurant performance using machine learning algorithms</a:t>
            </a:r>
            <a:endParaRPr lang="en-US" sz="1500" dirty="0"/>
          </a:p>
        </p:txBody>
      </p:sp>
      <p:sp>
        <p:nvSpPr>
          <p:cNvPr id="13" name="Text 11"/>
          <p:cNvSpPr/>
          <p:nvPr/>
        </p:nvSpPr>
        <p:spPr>
          <a:xfrm>
            <a:off x="7562850" y="2108002"/>
            <a:ext cx="3098959" cy="387310"/>
          </a:xfrm>
          <a:prstGeom prst="rect">
            <a:avLst/>
          </a:prstGeom>
          <a:noFill/>
          <a:ln/>
        </p:spPr>
        <p:txBody>
          <a:bodyPr wrap="none" lIns="0" tIns="0" rIns="0" bIns="0" rtlCol="0" anchor="t"/>
          <a:lstStyle/>
          <a:p>
            <a:pPr marL="0" indent="0" algn="l">
              <a:lnSpc>
                <a:spcPts val="3050"/>
              </a:lnSpc>
              <a:buNone/>
            </a:pPr>
            <a:r>
              <a:rPr lang="en-US" sz="2400" dirty="0">
                <a:solidFill>
                  <a:srgbClr val="020202"/>
                </a:solidFill>
                <a:latin typeface="PT Serif" pitchFamily="34" charset="0"/>
                <a:ea typeface="PT Serif" pitchFamily="34" charset="-122"/>
                <a:cs typeface="PT Serif" pitchFamily="34" charset="-120"/>
              </a:rPr>
              <a:t>Project Impact</a:t>
            </a:r>
            <a:endParaRPr lang="en-US" sz="2400" dirty="0"/>
          </a:p>
        </p:txBody>
      </p:sp>
      <p:sp>
        <p:nvSpPr>
          <p:cNvPr id="14" name="Text 12"/>
          <p:cNvSpPr/>
          <p:nvPr/>
        </p:nvSpPr>
        <p:spPr>
          <a:xfrm>
            <a:off x="7562850" y="2665928"/>
            <a:ext cx="6386513" cy="1175861"/>
          </a:xfrm>
          <a:prstGeom prst="rect">
            <a:avLst/>
          </a:prstGeom>
          <a:noFill/>
          <a:ln/>
        </p:spPr>
        <p:txBody>
          <a:bodyPr wrap="square" lIns="0" tIns="0" rIns="0" bIns="0" rtlCol="0" anchor="t"/>
          <a:lstStyle/>
          <a:p>
            <a:pPr marL="0" indent="0" algn="l">
              <a:lnSpc>
                <a:spcPts val="2300"/>
              </a:lnSpc>
              <a:buNone/>
            </a:pPr>
            <a:r>
              <a:rPr lang="en-US" sz="1500" dirty="0">
                <a:solidFill>
                  <a:srgbClr val="383838"/>
                </a:solidFill>
                <a:latin typeface="DM Sans" pitchFamily="34" charset="0"/>
                <a:ea typeface="DM Sans" pitchFamily="34" charset="-122"/>
                <a:cs typeface="DM Sans" pitchFamily="34" charset="-120"/>
              </a:rPr>
              <a:t>This project demonstrates how data analytics transforms raw restaurant data into strategic business intelligence. The comprehensive dashboards provide a 360-degree view of market dynamics, customer preferences, and operational performance.</a:t>
            </a:r>
            <a:endParaRPr lang="en-US" sz="1500" dirty="0"/>
          </a:p>
        </p:txBody>
      </p:sp>
      <p:sp>
        <p:nvSpPr>
          <p:cNvPr id="15" name="Text 13"/>
          <p:cNvSpPr/>
          <p:nvPr/>
        </p:nvSpPr>
        <p:spPr>
          <a:xfrm>
            <a:off x="7562850" y="3995380"/>
            <a:ext cx="6386513" cy="587931"/>
          </a:xfrm>
          <a:prstGeom prst="rect">
            <a:avLst/>
          </a:prstGeom>
          <a:noFill/>
          <a:ln/>
        </p:spPr>
        <p:txBody>
          <a:bodyPr wrap="square" lIns="0" tIns="0" rIns="0" bIns="0" rtlCol="0" anchor="t"/>
          <a:lstStyle/>
          <a:p>
            <a:pPr marL="0" indent="0" algn="l">
              <a:lnSpc>
                <a:spcPts val="2300"/>
              </a:lnSpc>
              <a:buNone/>
            </a:pPr>
            <a:r>
              <a:rPr lang="en-US" sz="1500" dirty="0">
                <a:solidFill>
                  <a:srgbClr val="383838"/>
                </a:solidFill>
                <a:highlight>
                  <a:srgbClr val="AC9EF5"/>
                </a:highlight>
                <a:latin typeface="DM Sans" pitchFamily="34" charset="0"/>
                <a:ea typeface="DM Sans" pitchFamily="34" charset="-122"/>
                <a:cs typeface="DM Sans" pitchFamily="34" charset="-120"/>
              </a:rPr>
              <a:t>Data-driven insights enable better decision-making</a:t>
            </a:r>
            <a:r>
              <a:rPr lang="en-US" sz="1500" dirty="0">
                <a:solidFill>
                  <a:srgbClr val="383838"/>
                </a:solidFill>
                <a:latin typeface="DM Sans" pitchFamily="34" charset="0"/>
                <a:ea typeface="DM Sans" pitchFamily="34" charset="-122"/>
                <a:cs typeface="DM Sans" pitchFamily="34" charset="-120"/>
              </a:rPr>
              <a:t> and identify growth opportunities while mitigating quality risks.</a:t>
            </a:r>
            <a:endParaRPr lang="en-US" sz="1500" dirty="0"/>
          </a:p>
        </p:txBody>
      </p:sp>
      <p:sp>
        <p:nvSpPr>
          <p:cNvPr id="17" name="Rectangle 16">
            <a:extLst>
              <a:ext uri="{FF2B5EF4-FFF2-40B4-BE49-F238E27FC236}">
                <a16:creationId xmlns:a16="http://schemas.microsoft.com/office/drawing/2014/main" id="{571ADB1F-E5E1-10CC-2A8B-A5AF93852925}"/>
              </a:ext>
            </a:extLst>
          </p:cNvPr>
          <p:cNvSpPr/>
          <p:nvPr/>
        </p:nvSpPr>
        <p:spPr>
          <a:xfrm>
            <a:off x="12736182" y="7694777"/>
            <a:ext cx="1879471" cy="508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23</cp:revision>
  <dcterms:created xsi:type="dcterms:W3CDTF">2026-02-10T14:34:33Z</dcterms:created>
  <dcterms:modified xsi:type="dcterms:W3CDTF">2026-02-10T14:51:26Z</dcterms:modified>
</cp:coreProperties>
</file>